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5" r:id="rId5"/>
  </p:sldMasterIdLst>
  <p:notesMasterIdLst>
    <p:notesMasterId r:id="rId40"/>
  </p:notesMasterIdLst>
  <p:sldIdLst>
    <p:sldId id="2280" r:id="rId6"/>
    <p:sldId id="2252" r:id="rId7"/>
    <p:sldId id="1913" r:id="rId8"/>
    <p:sldId id="1699" r:id="rId9"/>
    <p:sldId id="1597" r:id="rId10"/>
    <p:sldId id="2255" r:id="rId11"/>
    <p:sldId id="2256" r:id="rId12"/>
    <p:sldId id="2282" r:id="rId13"/>
    <p:sldId id="2284" r:id="rId14"/>
    <p:sldId id="2281" r:id="rId15"/>
    <p:sldId id="2283" r:id="rId16"/>
    <p:sldId id="2260" r:id="rId17"/>
    <p:sldId id="2261" r:id="rId18"/>
    <p:sldId id="281" r:id="rId19"/>
    <p:sldId id="286" r:id="rId20"/>
    <p:sldId id="318" r:id="rId21"/>
    <p:sldId id="1611" r:id="rId22"/>
    <p:sldId id="1612" r:id="rId23"/>
    <p:sldId id="1610" r:id="rId24"/>
    <p:sldId id="1613" r:id="rId25"/>
    <p:sldId id="1614" r:id="rId26"/>
    <p:sldId id="1615" r:id="rId27"/>
    <p:sldId id="1616" r:id="rId28"/>
    <p:sldId id="2275" r:id="rId29"/>
    <p:sldId id="2273" r:id="rId30"/>
    <p:sldId id="2274" r:id="rId31"/>
    <p:sldId id="1608" r:id="rId32"/>
    <p:sldId id="2276" r:id="rId33"/>
    <p:sldId id="2277" r:id="rId34"/>
    <p:sldId id="2278" r:id="rId35"/>
    <p:sldId id="2279" r:id="rId36"/>
    <p:sldId id="2272" r:id="rId37"/>
    <p:sldId id="2269" r:id="rId38"/>
    <p:sldId id="225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689"/>
    <a:srgbClr val="3076BC"/>
    <a:srgbClr val="163555"/>
    <a:srgbClr val="262626"/>
    <a:srgbClr val="4472C4"/>
    <a:srgbClr val="F2F2F2"/>
    <a:srgbClr val="054F8C"/>
    <a:srgbClr val="1C4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A27CB3-C519-4BDF-B544-BF26BF37885F}" v="40" dt="2018-11-01T10:14:40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9" autoAdjust="0"/>
    <p:restoredTop sz="78501" autoAdjust="0"/>
  </p:normalViewPr>
  <p:slideViewPr>
    <p:cSldViewPr snapToGrid="0">
      <p:cViewPr varScale="1">
        <p:scale>
          <a:sx n="84" d="100"/>
          <a:sy n="84" d="100"/>
        </p:scale>
        <p:origin x="819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Ammerlaan" userId="3c050d80-90f7-47ca-95f4-d7ff3dcf9ce5" providerId="ADAL" clId="{B0F54A2F-BC16-405E-95AA-C959F2E8C7DC}"/>
  </pc:docChgLst>
  <pc:docChgLst>
    <pc:chgData name="Cameron Dwyer" userId="7fbed84a-c183-4cf3-9d8a-5357820d5d20" providerId="ADAL" clId="{1FA27CB3-C519-4BDF-B544-BF26BF37885F}"/>
    <pc:docChg chg="undo custSel addSld delSld modSld sldOrd">
      <pc:chgData name="Cameron Dwyer" userId="7fbed84a-c183-4cf3-9d8a-5357820d5d20" providerId="ADAL" clId="{1FA27CB3-C519-4BDF-B544-BF26BF37885F}" dt="2018-11-01T12:36:03.089" v="766" actId="20577"/>
      <pc:docMkLst>
        <pc:docMk/>
      </pc:docMkLst>
      <pc:sldChg chg="modSp ord">
        <pc:chgData name="Cameron Dwyer" userId="7fbed84a-c183-4cf3-9d8a-5357820d5d20" providerId="ADAL" clId="{1FA27CB3-C519-4BDF-B544-BF26BF37885F}" dt="2018-10-30T11:12:35.116" v="329" actId="20577"/>
        <pc:sldMkLst>
          <pc:docMk/>
          <pc:sldMk cId="1403565597" sldId="281"/>
        </pc:sldMkLst>
        <pc:spChg chg="mod">
          <ac:chgData name="Cameron Dwyer" userId="7fbed84a-c183-4cf3-9d8a-5357820d5d20" providerId="ADAL" clId="{1FA27CB3-C519-4BDF-B544-BF26BF37885F}" dt="2018-10-30T11:11:29.755" v="295" actId="20577"/>
          <ac:spMkLst>
            <pc:docMk/>
            <pc:sldMk cId="1403565597" sldId="281"/>
            <ac:spMk id="4" creationId="{00000000-0000-0000-0000-000000000000}"/>
          </ac:spMkLst>
        </pc:spChg>
        <pc:spChg chg="mod">
          <ac:chgData name="Cameron Dwyer" userId="7fbed84a-c183-4cf3-9d8a-5357820d5d20" providerId="ADAL" clId="{1FA27CB3-C519-4BDF-B544-BF26BF37885F}" dt="2018-10-30T11:12:35.116" v="329" actId="20577"/>
          <ac:spMkLst>
            <pc:docMk/>
            <pc:sldMk cId="1403565597" sldId="281"/>
            <ac:spMk id="5" creationId="{00000000-0000-0000-0000-000000000000}"/>
          </ac:spMkLst>
        </pc:spChg>
      </pc:sldChg>
      <pc:sldChg chg="modSp del">
        <pc:chgData name="Cameron Dwyer" userId="7fbed84a-c183-4cf3-9d8a-5357820d5d20" providerId="ADAL" clId="{1FA27CB3-C519-4BDF-B544-BF26BF37885F}" dt="2018-10-30T11:15:41.066" v="331" actId="20577"/>
        <pc:sldMkLst>
          <pc:docMk/>
          <pc:sldMk cId="3781168984" sldId="286"/>
        </pc:sldMkLst>
        <pc:spChg chg="mod">
          <ac:chgData name="Cameron Dwyer" userId="7fbed84a-c183-4cf3-9d8a-5357820d5d20" providerId="ADAL" clId="{1FA27CB3-C519-4BDF-B544-BF26BF37885F}" dt="2018-10-30T11:15:41.066" v="331" actId="20577"/>
          <ac:spMkLst>
            <pc:docMk/>
            <pc:sldMk cId="3781168984" sldId="286"/>
            <ac:spMk id="9" creationId="{00000000-0000-0000-0000-000000000000}"/>
          </ac:spMkLst>
        </pc:spChg>
      </pc:sldChg>
      <pc:sldChg chg="del">
        <pc:chgData name="Cameron Dwyer" userId="7fbed84a-c183-4cf3-9d8a-5357820d5d20" providerId="ADAL" clId="{1FA27CB3-C519-4BDF-B544-BF26BF37885F}" dt="2018-10-30T11:01:01.076" v="269"/>
        <pc:sldMkLst>
          <pc:docMk/>
          <pc:sldMk cId="1947275515" sldId="318"/>
        </pc:sldMkLst>
      </pc:sldChg>
      <pc:sldChg chg="modSp">
        <pc:chgData name="Cameron Dwyer" userId="7fbed84a-c183-4cf3-9d8a-5357820d5d20" providerId="ADAL" clId="{1FA27CB3-C519-4BDF-B544-BF26BF37885F}" dt="2018-11-01T10:44:09.878" v="715" actId="6549"/>
        <pc:sldMkLst>
          <pc:docMk/>
          <pc:sldMk cId="3257307830" sldId="1610"/>
        </pc:sldMkLst>
        <pc:spChg chg="mod">
          <ac:chgData name="Cameron Dwyer" userId="7fbed84a-c183-4cf3-9d8a-5357820d5d20" providerId="ADAL" clId="{1FA27CB3-C519-4BDF-B544-BF26BF37885F}" dt="2018-11-01T10:44:09.878" v="715" actId="6549"/>
          <ac:spMkLst>
            <pc:docMk/>
            <pc:sldMk cId="3257307830" sldId="1610"/>
            <ac:spMk id="9" creationId="{00000000-0000-0000-0000-000000000000}"/>
          </ac:spMkLst>
        </pc:spChg>
      </pc:sldChg>
      <pc:sldChg chg="addSp modSp">
        <pc:chgData name="Cameron Dwyer" userId="7fbed84a-c183-4cf3-9d8a-5357820d5d20" providerId="ADAL" clId="{1FA27CB3-C519-4BDF-B544-BF26BF37885F}" dt="2018-10-30T11:41:15.579" v="610" actId="1440"/>
        <pc:sldMkLst>
          <pc:docMk/>
          <pc:sldMk cId="2857585879" sldId="2252"/>
        </pc:sldMkLst>
        <pc:spChg chg="mod">
          <ac:chgData name="Cameron Dwyer" userId="7fbed84a-c183-4cf3-9d8a-5357820d5d20" providerId="ADAL" clId="{1FA27CB3-C519-4BDF-B544-BF26BF37885F}" dt="2018-10-30T11:31:59.137" v="476" actId="20577"/>
          <ac:spMkLst>
            <pc:docMk/>
            <pc:sldMk cId="2857585879" sldId="2252"/>
            <ac:spMk id="4" creationId="{E03A0F70-E7C0-4C1A-8F50-2C6DB1AF159A}"/>
          </ac:spMkLst>
        </pc:spChg>
        <pc:picChg chg="add mod">
          <ac:chgData name="Cameron Dwyer" userId="7fbed84a-c183-4cf3-9d8a-5357820d5d20" providerId="ADAL" clId="{1FA27CB3-C519-4BDF-B544-BF26BF37885F}" dt="2018-10-30T11:41:15.579" v="610" actId="1440"/>
          <ac:picMkLst>
            <pc:docMk/>
            <pc:sldMk cId="2857585879" sldId="2252"/>
            <ac:picMk id="5" creationId="{39A38958-8381-42FA-9BE7-EB9928B955CB}"/>
          </ac:picMkLst>
        </pc:picChg>
      </pc:sldChg>
      <pc:sldChg chg="modSp">
        <pc:chgData name="Cameron Dwyer" userId="7fbed84a-c183-4cf3-9d8a-5357820d5d20" providerId="ADAL" clId="{1FA27CB3-C519-4BDF-B544-BF26BF37885F}" dt="2018-10-30T11:55:41.503" v="633" actId="20577"/>
        <pc:sldMkLst>
          <pc:docMk/>
          <pc:sldMk cId="3830928640" sldId="2256"/>
        </pc:sldMkLst>
        <pc:spChg chg="mod">
          <ac:chgData name="Cameron Dwyer" userId="7fbed84a-c183-4cf3-9d8a-5357820d5d20" providerId="ADAL" clId="{1FA27CB3-C519-4BDF-B544-BF26BF37885F}" dt="2018-10-30T11:55:41.503" v="633" actId="20577"/>
          <ac:spMkLst>
            <pc:docMk/>
            <pc:sldMk cId="3830928640" sldId="2256"/>
            <ac:spMk id="16" creationId="{45E15C52-5555-4A0F-BCB6-1A5D60743266}"/>
          </ac:spMkLst>
        </pc:spChg>
      </pc:sldChg>
      <pc:sldChg chg="addSp delSp modSp">
        <pc:chgData name="Cameron Dwyer" userId="7fbed84a-c183-4cf3-9d8a-5357820d5d20" providerId="ADAL" clId="{1FA27CB3-C519-4BDF-B544-BF26BF37885F}" dt="2018-10-30T12:08:09.816" v="711" actId="14100"/>
        <pc:sldMkLst>
          <pc:docMk/>
          <pc:sldMk cId="1161565446" sldId="2261"/>
        </pc:sldMkLst>
        <pc:spChg chg="add del mod">
          <ac:chgData name="Cameron Dwyer" userId="7fbed84a-c183-4cf3-9d8a-5357820d5d20" providerId="ADAL" clId="{1FA27CB3-C519-4BDF-B544-BF26BF37885F}" dt="2018-10-30T12:07:53.587" v="708" actId="478"/>
          <ac:spMkLst>
            <pc:docMk/>
            <pc:sldMk cId="1161565446" sldId="2261"/>
            <ac:spMk id="4" creationId="{E901606D-1D54-496E-A7AF-86624150448A}"/>
          </ac:spMkLst>
        </pc:spChg>
        <pc:picChg chg="mod">
          <ac:chgData name="Cameron Dwyer" userId="7fbed84a-c183-4cf3-9d8a-5357820d5d20" providerId="ADAL" clId="{1FA27CB3-C519-4BDF-B544-BF26BF37885F}" dt="2018-10-30T12:07:47.041" v="705" actId="1076"/>
          <ac:picMkLst>
            <pc:docMk/>
            <pc:sldMk cId="1161565446" sldId="2261"/>
            <ac:picMk id="5" creationId="{13403CBC-137D-485E-8BDF-85C6F560E524}"/>
          </ac:picMkLst>
        </pc:picChg>
        <pc:picChg chg="add mod">
          <ac:chgData name="Cameron Dwyer" userId="7fbed84a-c183-4cf3-9d8a-5357820d5d20" providerId="ADAL" clId="{1FA27CB3-C519-4BDF-B544-BF26BF37885F}" dt="2018-10-30T12:08:09.816" v="711" actId="14100"/>
          <ac:picMkLst>
            <pc:docMk/>
            <pc:sldMk cId="1161565446" sldId="2261"/>
            <ac:picMk id="6" creationId="{AD3F0398-7BB0-4A13-AA24-71F5FA3441BF}"/>
          </ac:picMkLst>
        </pc:picChg>
      </pc:sldChg>
      <pc:sldChg chg="modSp del ord">
        <pc:chgData name="Cameron Dwyer" userId="7fbed84a-c183-4cf3-9d8a-5357820d5d20" providerId="ADAL" clId="{1FA27CB3-C519-4BDF-B544-BF26BF37885F}" dt="2018-10-30T11:49:44.391" v="613"/>
        <pc:sldMkLst>
          <pc:docMk/>
          <pc:sldMk cId="2861425329" sldId="2269"/>
        </pc:sldMkLst>
        <pc:spChg chg="mod">
          <ac:chgData name="Cameron Dwyer" userId="7fbed84a-c183-4cf3-9d8a-5357820d5d20" providerId="ADAL" clId="{1FA27CB3-C519-4BDF-B544-BF26BF37885F}" dt="2018-10-30T11:34:20.080" v="480" actId="20577"/>
          <ac:spMkLst>
            <pc:docMk/>
            <pc:sldMk cId="2861425329" sldId="2269"/>
            <ac:spMk id="2" creationId="{EE6A0FEF-E030-49CE-A93A-7FDC4FFC95BE}"/>
          </ac:spMkLst>
        </pc:spChg>
      </pc:sldChg>
      <pc:sldChg chg="modSp">
        <pc:chgData name="Cameron Dwyer" userId="7fbed84a-c183-4cf3-9d8a-5357820d5d20" providerId="ADAL" clId="{1FA27CB3-C519-4BDF-B544-BF26BF37885F}" dt="2018-10-30T11:36:04.949" v="575" actId="20577"/>
        <pc:sldMkLst>
          <pc:docMk/>
          <pc:sldMk cId="459574206" sldId="2272"/>
        </pc:sldMkLst>
        <pc:spChg chg="mod">
          <ac:chgData name="Cameron Dwyer" userId="7fbed84a-c183-4cf3-9d8a-5357820d5d20" providerId="ADAL" clId="{1FA27CB3-C519-4BDF-B544-BF26BF37885F}" dt="2018-10-30T11:36:04.949" v="575" actId="20577"/>
          <ac:spMkLst>
            <pc:docMk/>
            <pc:sldMk cId="459574206" sldId="2272"/>
            <ac:spMk id="2" creationId="{EE6A0FEF-E030-49CE-A93A-7FDC4FFC95BE}"/>
          </ac:spMkLst>
        </pc:spChg>
      </pc:sldChg>
      <pc:sldChg chg="modSp add ord">
        <pc:chgData name="Cameron Dwyer" userId="7fbed84a-c183-4cf3-9d8a-5357820d5d20" providerId="ADAL" clId="{1FA27CB3-C519-4BDF-B544-BF26BF37885F}" dt="2018-10-30T11:23:45.159" v="342" actId="20577"/>
        <pc:sldMkLst>
          <pc:docMk/>
          <pc:sldMk cId="2550575800" sldId="2275"/>
        </pc:sldMkLst>
        <pc:spChg chg="mod">
          <ac:chgData name="Cameron Dwyer" userId="7fbed84a-c183-4cf3-9d8a-5357820d5d20" providerId="ADAL" clId="{1FA27CB3-C519-4BDF-B544-BF26BF37885F}" dt="2018-10-30T11:23:45.159" v="342" actId="20577"/>
          <ac:spMkLst>
            <pc:docMk/>
            <pc:sldMk cId="2550575800" sldId="2275"/>
            <ac:spMk id="4" creationId="{00000000-0000-0000-0000-000000000000}"/>
          </ac:spMkLst>
        </pc:spChg>
      </pc:sldChg>
      <pc:sldChg chg="modSp add ord">
        <pc:chgData name="Cameron Dwyer" userId="7fbed84a-c183-4cf3-9d8a-5357820d5d20" providerId="ADAL" clId="{1FA27CB3-C519-4BDF-B544-BF26BF37885F}" dt="2018-10-30T11:35:16.117" v="497" actId="20577"/>
        <pc:sldMkLst>
          <pc:docMk/>
          <pc:sldMk cId="2468237790" sldId="2279"/>
        </pc:sldMkLst>
        <pc:spChg chg="mod">
          <ac:chgData name="Cameron Dwyer" userId="7fbed84a-c183-4cf3-9d8a-5357820d5d20" providerId="ADAL" clId="{1FA27CB3-C519-4BDF-B544-BF26BF37885F}" dt="2018-10-30T11:35:16.117" v="497" actId="20577"/>
          <ac:spMkLst>
            <pc:docMk/>
            <pc:sldMk cId="2468237790" sldId="2279"/>
            <ac:spMk id="4" creationId="{00000000-0000-0000-0000-000000000000}"/>
          </ac:spMkLst>
        </pc:spChg>
      </pc:sldChg>
      <pc:sldChg chg="addSp delSp modSp add">
        <pc:chgData name="Cameron Dwyer" userId="7fbed84a-c183-4cf3-9d8a-5357820d5d20" providerId="ADAL" clId="{1FA27CB3-C519-4BDF-B544-BF26BF37885F}" dt="2018-11-01T12:36:03.089" v="766" actId="20577"/>
        <pc:sldMkLst>
          <pc:docMk/>
          <pc:sldMk cId="2640641101" sldId="2280"/>
        </pc:sldMkLst>
        <pc:spChg chg="mod">
          <ac:chgData name="Cameron Dwyer" userId="7fbed84a-c183-4cf3-9d8a-5357820d5d20" providerId="ADAL" clId="{1FA27CB3-C519-4BDF-B544-BF26BF37885F}" dt="2018-10-30T11:38:57.418" v="599" actId="20577"/>
          <ac:spMkLst>
            <pc:docMk/>
            <pc:sldMk cId="2640641101" sldId="2280"/>
            <ac:spMk id="4" creationId="{00000000-0000-0000-0000-000000000000}"/>
          </ac:spMkLst>
        </pc:spChg>
        <pc:spChg chg="mod">
          <ac:chgData name="Cameron Dwyer" userId="7fbed84a-c183-4cf3-9d8a-5357820d5d20" providerId="ADAL" clId="{1FA27CB3-C519-4BDF-B544-BF26BF37885F}" dt="2018-11-01T12:36:03.089" v="766" actId="20577"/>
          <ac:spMkLst>
            <pc:docMk/>
            <pc:sldMk cId="2640641101" sldId="2280"/>
            <ac:spMk id="5" creationId="{00000000-0000-0000-0000-000000000000}"/>
          </ac:spMkLst>
        </pc:spChg>
        <pc:picChg chg="add del mod">
          <ac:chgData name="Cameron Dwyer" userId="7fbed84a-c183-4cf3-9d8a-5357820d5d20" providerId="ADAL" clId="{1FA27CB3-C519-4BDF-B544-BF26BF37885F}" dt="2018-10-30T11:39:24.818" v="603" actId="478"/>
          <ac:picMkLst>
            <pc:docMk/>
            <pc:sldMk cId="2640641101" sldId="2280"/>
            <ac:picMk id="6" creationId="{EAA6A543-F0E7-4C3B-A098-3504A801AA6A}"/>
          </ac:picMkLst>
        </pc:picChg>
      </pc:sldChg>
      <pc:sldChg chg="addSp delSp modSp add ord">
        <pc:chgData name="Cameron Dwyer" userId="7fbed84a-c183-4cf3-9d8a-5357820d5d20" providerId="ADAL" clId="{1FA27CB3-C519-4BDF-B544-BF26BF37885F}" dt="2018-11-01T10:14:38.884" v="713"/>
        <pc:sldMkLst>
          <pc:docMk/>
          <pc:sldMk cId="3761108416" sldId="2281"/>
        </pc:sldMkLst>
        <pc:spChg chg="mod">
          <ac:chgData name="Cameron Dwyer" userId="7fbed84a-c183-4cf3-9d8a-5357820d5d20" providerId="ADAL" clId="{1FA27CB3-C519-4BDF-B544-BF26BF37885F}" dt="2018-10-30T11:56:42.574" v="654" actId="20577"/>
          <ac:spMkLst>
            <pc:docMk/>
            <pc:sldMk cId="3761108416" sldId="2281"/>
            <ac:spMk id="2" creationId="{7FF659FF-6A3F-4E0B-83CA-6570733B5B02}"/>
          </ac:spMkLst>
        </pc:spChg>
        <pc:spChg chg="del">
          <ac:chgData name="Cameron Dwyer" userId="7fbed84a-c183-4cf3-9d8a-5357820d5d20" providerId="ADAL" clId="{1FA27CB3-C519-4BDF-B544-BF26BF37885F}" dt="2018-10-30T11:56:34.365" v="639" actId="478"/>
          <ac:spMkLst>
            <pc:docMk/>
            <pc:sldMk cId="3761108416" sldId="2281"/>
            <ac:spMk id="3" creationId="{E140CDFC-C122-4D8C-82D9-4A065C99C4DB}"/>
          </ac:spMkLst>
        </pc:spChg>
        <pc:picChg chg="add mod">
          <ac:chgData name="Cameron Dwyer" userId="7fbed84a-c183-4cf3-9d8a-5357820d5d20" providerId="ADAL" clId="{1FA27CB3-C519-4BDF-B544-BF26BF37885F}" dt="2018-10-30T11:56:30.655" v="638" actId="14100"/>
          <ac:picMkLst>
            <pc:docMk/>
            <pc:sldMk cId="3761108416" sldId="2281"/>
            <ac:picMk id="2050" creationId="{A70E4FC0-440E-4A96-B567-C362485D6F0C}"/>
          </ac:picMkLst>
        </pc:picChg>
      </pc:sldChg>
      <pc:sldChg chg="addSp delSp modSp add">
        <pc:chgData name="Cameron Dwyer" userId="7fbed84a-c183-4cf3-9d8a-5357820d5d20" providerId="ADAL" clId="{1FA27CB3-C519-4BDF-B544-BF26BF37885F}" dt="2018-10-30T11:57:29.945" v="668" actId="20577"/>
        <pc:sldMkLst>
          <pc:docMk/>
          <pc:sldMk cId="451409300" sldId="2282"/>
        </pc:sldMkLst>
        <pc:spChg chg="mod">
          <ac:chgData name="Cameron Dwyer" userId="7fbed84a-c183-4cf3-9d8a-5357820d5d20" providerId="ADAL" clId="{1FA27CB3-C519-4BDF-B544-BF26BF37885F}" dt="2018-10-30T11:57:29.945" v="668" actId="20577"/>
          <ac:spMkLst>
            <pc:docMk/>
            <pc:sldMk cId="451409300" sldId="2282"/>
            <ac:spMk id="2" creationId="{7FF659FF-6A3F-4E0B-83CA-6570733B5B02}"/>
          </ac:spMkLst>
        </pc:spChg>
        <pc:picChg chg="del">
          <ac:chgData name="Cameron Dwyer" userId="7fbed84a-c183-4cf3-9d8a-5357820d5d20" providerId="ADAL" clId="{1FA27CB3-C519-4BDF-B544-BF26BF37885F}" dt="2018-10-30T11:57:02.366" v="656" actId="478"/>
          <ac:picMkLst>
            <pc:docMk/>
            <pc:sldMk cId="451409300" sldId="2282"/>
            <ac:picMk id="2050" creationId="{A70E4FC0-440E-4A96-B567-C362485D6F0C}"/>
          </ac:picMkLst>
        </pc:picChg>
        <pc:picChg chg="add mod">
          <ac:chgData name="Cameron Dwyer" userId="7fbed84a-c183-4cf3-9d8a-5357820d5d20" providerId="ADAL" clId="{1FA27CB3-C519-4BDF-B544-BF26BF37885F}" dt="2018-10-30T11:57:24.860" v="659" actId="14100"/>
          <ac:picMkLst>
            <pc:docMk/>
            <pc:sldMk cId="451409300" sldId="2282"/>
            <ac:picMk id="5122" creationId="{6F69D3CF-9391-47B0-B2D3-4E05F82DF8BF}"/>
          </ac:picMkLst>
        </pc:picChg>
      </pc:sldChg>
      <pc:sldChg chg="addSp delSp modSp add ord">
        <pc:chgData name="Cameron Dwyer" userId="7fbed84a-c183-4cf3-9d8a-5357820d5d20" providerId="ADAL" clId="{1FA27CB3-C519-4BDF-B544-BF26BF37885F}" dt="2018-11-01T10:14:40.965" v="714"/>
        <pc:sldMkLst>
          <pc:docMk/>
          <pc:sldMk cId="2545943365" sldId="2283"/>
        </pc:sldMkLst>
        <pc:spChg chg="mod">
          <ac:chgData name="Cameron Dwyer" userId="7fbed84a-c183-4cf3-9d8a-5357820d5d20" providerId="ADAL" clId="{1FA27CB3-C519-4BDF-B544-BF26BF37885F}" dt="2018-10-30T11:58:04.124" v="682" actId="20577"/>
          <ac:spMkLst>
            <pc:docMk/>
            <pc:sldMk cId="2545943365" sldId="2283"/>
            <ac:spMk id="2" creationId="{7FF659FF-6A3F-4E0B-83CA-6570733B5B02}"/>
          </ac:spMkLst>
        </pc:spChg>
        <pc:picChg chg="del">
          <ac:chgData name="Cameron Dwyer" userId="7fbed84a-c183-4cf3-9d8a-5357820d5d20" providerId="ADAL" clId="{1FA27CB3-C519-4BDF-B544-BF26BF37885F}" dt="2018-10-30T11:57:54.371" v="670" actId="478"/>
          <ac:picMkLst>
            <pc:docMk/>
            <pc:sldMk cId="2545943365" sldId="2283"/>
            <ac:picMk id="5122" creationId="{6F69D3CF-9391-47B0-B2D3-4E05F82DF8BF}"/>
          </ac:picMkLst>
        </pc:picChg>
        <pc:picChg chg="add mod">
          <ac:chgData name="Cameron Dwyer" userId="7fbed84a-c183-4cf3-9d8a-5357820d5d20" providerId="ADAL" clId="{1FA27CB3-C519-4BDF-B544-BF26BF37885F}" dt="2018-10-30T11:57:58.207" v="672" actId="1076"/>
          <ac:picMkLst>
            <pc:docMk/>
            <pc:sldMk cId="2545943365" sldId="2283"/>
            <ac:picMk id="6146" creationId="{138DF2B5-F824-4FBB-9C5A-79B6D4C41F2D}"/>
          </ac:picMkLst>
        </pc:picChg>
      </pc:sldChg>
      <pc:sldChg chg="addSp delSp modSp add">
        <pc:chgData name="Cameron Dwyer" userId="7fbed84a-c183-4cf3-9d8a-5357820d5d20" providerId="ADAL" clId="{1FA27CB3-C519-4BDF-B544-BF26BF37885F}" dt="2018-10-30T11:58:48.935" v="702" actId="20577"/>
        <pc:sldMkLst>
          <pc:docMk/>
          <pc:sldMk cId="1598385446" sldId="2284"/>
        </pc:sldMkLst>
        <pc:spChg chg="mod">
          <ac:chgData name="Cameron Dwyer" userId="7fbed84a-c183-4cf3-9d8a-5357820d5d20" providerId="ADAL" clId="{1FA27CB3-C519-4BDF-B544-BF26BF37885F}" dt="2018-10-30T11:58:48.935" v="702" actId="20577"/>
          <ac:spMkLst>
            <pc:docMk/>
            <pc:sldMk cId="1598385446" sldId="2284"/>
            <ac:spMk id="2" creationId="{7FF659FF-6A3F-4E0B-83CA-6570733B5B02}"/>
          </ac:spMkLst>
        </pc:spChg>
        <pc:picChg chg="del">
          <ac:chgData name="Cameron Dwyer" userId="7fbed84a-c183-4cf3-9d8a-5357820d5d20" providerId="ADAL" clId="{1FA27CB3-C519-4BDF-B544-BF26BF37885F}" dt="2018-10-30T11:58:36.668" v="686" actId="478"/>
          <ac:picMkLst>
            <pc:docMk/>
            <pc:sldMk cId="1598385446" sldId="2284"/>
            <ac:picMk id="6146" creationId="{138DF2B5-F824-4FBB-9C5A-79B6D4C41F2D}"/>
          </ac:picMkLst>
        </pc:picChg>
        <pc:picChg chg="add mod">
          <ac:chgData name="Cameron Dwyer" userId="7fbed84a-c183-4cf3-9d8a-5357820d5d20" providerId="ADAL" clId="{1FA27CB3-C519-4BDF-B544-BF26BF37885F}" dt="2018-10-30T11:58:42.202" v="688" actId="1076"/>
          <ac:picMkLst>
            <pc:docMk/>
            <pc:sldMk cId="1598385446" sldId="2284"/>
            <ac:picMk id="7170" creationId="{9EF774D4-DEDB-44C2-A8A8-7E699973C330}"/>
          </ac:picMkLst>
        </pc:picChg>
      </pc:sldChg>
    </pc:docChg>
  </pc:docChgLst>
  <pc:docChgLst>
    <pc:chgData name="Chris Barker" userId="S::cbarker@microsoft.com::51141472-efc7-4b0d-953d-f21b0863a1d6" providerId="AD" clId="Web-{72ED9940-7079-4543-B527-891E32DBD12B}"/>
  </pc:docChgLst>
  <pc:docChgLst>
    <pc:chgData name="Chris Barker" userId="51141472-efc7-4b0d-953d-f21b0863a1d6" providerId="ADAL" clId="{B0F21B5E-6BB5-4068-8C50-9D65DF4F05B8}"/>
  </pc:docChgLst>
  <pc:docChgLst>
    <pc:chgData name="Eric Ahlstrom" userId="8fbf5066-74a6-4cc4-ae9b-e79ac89617c1" providerId="ADAL" clId="{C70B1313-23C0-43D7-96D7-F5C0439017DF}"/>
  </pc:docChgLst>
  <pc:docChgLst>
    <pc:chgData name="Cameron Dwyer" userId="7fbed84a-c183-4cf3-9d8a-5357820d5d20" providerId="ADAL" clId="{F6A90C5E-99AA-4758-BEED-7D23192CCB70}"/>
  </pc:docChgLst>
  <pc:docChgLst>
    <pc:chgData name="Andrew Coates" userId="0ed0f7c4e28d239e" providerId="LiveId" clId="{1593BA3A-6C5A-4274-8255-C1FC223C206E}"/>
  </pc:docChgLst>
  <pc:docChgLst>
    <pc:chgData name="Dave Crawford (PAX)" userId="7b47ac10-cde0-4b78-b321-ee1661bf6fbb" providerId="ADAL" clId="{889D5B17-C4BC-411F-80AF-5397CDEC53C2}"/>
  </pc:docChgLst>
  <pc:docChgLst>
    <pc:chgData name="Cameron Dwyer" userId="7fbed84a-c183-4cf3-9d8a-5357820d5d20" providerId="ADAL" clId="{235E24F0-AF92-4A89-9F67-81D60A9785BA}"/>
    <pc:docChg chg="custSel delSld modSld">
      <pc:chgData name="Cameron Dwyer" userId="7fbed84a-c183-4cf3-9d8a-5357820d5d20" providerId="ADAL" clId="{235E24F0-AF92-4A89-9F67-81D60A9785BA}" dt="2018-10-04T13:00:00.439" v="322"/>
      <pc:docMkLst>
        <pc:docMk/>
      </pc:docMkLst>
      <pc:sldChg chg="modNotesTx">
        <pc:chgData name="Cameron Dwyer" userId="7fbed84a-c183-4cf3-9d8a-5357820d5d20" providerId="ADAL" clId="{235E24F0-AF92-4A89-9F67-81D60A9785BA}" dt="2018-10-04T11:44:55.214" v="321" actId="20577"/>
        <pc:sldMkLst>
          <pc:docMk/>
          <pc:sldMk cId="135982517" sldId="1913"/>
        </pc:sldMkLst>
      </pc:sldChg>
      <pc:sldChg chg="modSp modNotesTx">
        <pc:chgData name="Cameron Dwyer" userId="7fbed84a-c183-4cf3-9d8a-5357820d5d20" providerId="ADAL" clId="{235E24F0-AF92-4A89-9F67-81D60A9785BA}" dt="2018-10-04T11:42:37.849" v="272" actId="20577"/>
        <pc:sldMkLst>
          <pc:docMk/>
          <pc:sldMk cId="2857585879" sldId="2252"/>
        </pc:sldMkLst>
        <pc:spChg chg="mod">
          <ac:chgData name="Cameron Dwyer" userId="7fbed84a-c183-4cf3-9d8a-5357820d5d20" providerId="ADAL" clId="{235E24F0-AF92-4A89-9F67-81D60A9785BA}" dt="2018-10-04T10:55:45.914" v="5" actId="20577"/>
          <ac:spMkLst>
            <pc:docMk/>
            <pc:sldMk cId="2857585879" sldId="2252"/>
            <ac:spMk id="4" creationId="{E03A0F70-E7C0-4C1A-8F50-2C6DB1AF159A}"/>
          </ac:spMkLst>
        </pc:spChg>
      </pc:sldChg>
      <pc:sldMasterChg chg="delSldLayout">
        <pc:chgData name="Cameron Dwyer" userId="7fbed84a-c183-4cf3-9d8a-5357820d5d20" providerId="ADAL" clId="{235E24F0-AF92-4A89-9F67-81D60A9785BA}" dt="2018-10-04T10:57:25.882" v="7" actId="2696"/>
        <pc:sldMasterMkLst>
          <pc:docMk/>
          <pc:sldMasterMk cId="2735910807" sldId="2147483648"/>
        </pc:sldMasterMkLst>
      </pc:sldMasterChg>
    </pc:docChg>
  </pc:docChgLst>
  <pc:docChgLst>
    <pc:chgData name="Mike Ammerlaan" userId="3c050d80-90f7-47ca-95f4-d7ff3dcf9ce5" providerId="ADAL" clId="{25A497EF-7766-4310-B564-77303E147CAE}"/>
  </pc:docChgLst>
  <pc:docChgLst>
    <pc:chgData name="Na Li (Aquent LLC)" userId="S::v-nali6@microsoft.com::6aeb04d8-cf5f-4f3c-9b5b-6e4965b45499" providerId="AD" clId="Web-{3FA0A03F-878C-49C4-9006-7DB55B4F6470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FACD5-65C5-4D2F-8205-8027D715229F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03E5C-8DD5-4C89-AC30-FB42E9D4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3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278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53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All Office add-ins must call </a:t>
            </a:r>
            <a:r>
              <a:rPr lang="en-US" dirty="0" err="1"/>
              <a:t>Office.initialize</a:t>
            </a:r>
            <a:r>
              <a:rPr lang="en-US" dirty="0"/>
              <a:t> when a page first loads in the add-in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If using newer </a:t>
            </a:r>
            <a:r>
              <a:rPr lang="en-US" dirty="0" err="1"/>
              <a:t>Office.js</a:t>
            </a:r>
            <a:r>
              <a:rPr lang="en-US" dirty="0"/>
              <a:t> capabilities, it is important to check if the client supports those extensions. You can check this using the </a:t>
            </a:r>
            <a:r>
              <a:rPr lang="en-US" dirty="0" err="1"/>
              <a:t>requirements.isSetSupported</a:t>
            </a:r>
            <a:r>
              <a:rPr lang="en-US" dirty="0"/>
              <a:t> operation.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Word JavaScript APIs, you should get context using the </a:t>
            </a:r>
            <a:r>
              <a:rPr lang="en-US" dirty="0" err="1"/>
              <a:t>Word.run</a:t>
            </a:r>
            <a:r>
              <a:rPr lang="en-US" dirty="0"/>
              <a:t> operation.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the context, you can load any properties you might need to work with.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dirty="0" err="1"/>
              <a:t>context.sync</a:t>
            </a:r>
            <a:r>
              <a:rPr lang="en-US" dirty="0"/>
              <a:t> will execute a batch of operations.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Context.sync</a:t>
            </a:r>
            <a:r>
              <a:rPr lang="en-US" dirty="0"/>
              <a:t> returns a promise that can be used to get results or a previous operation and/or perform new operations.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It is a best practice to catch and handle errors that might occur when working with the Word APIs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78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manipulating a Word document, it is important to understand it’s hierarchy and how that relates to the objects you will work with in </a:t>
            </a:r>
            <a:r>
              <a:rPr lang="en-US" dirty="0" err="1"/>
              <a:t>Office.js</a:t>
            </a:r>
            <a:r>
              <a:rPr lang="en-US" dirty="0"/>
              <a:t>.</a:t>
            </a:r>
          </a:p>
          <a:p>
            <a:r>
              <a:rPr lang="en-US" dirty="0"/>
              <a:t>As seen in the previous slide, </a:t>
            </a:r>
            <a:r>
              <a:rPr lang="en-US" dirty="0" err="1"/>
              <a:t>Office.js</a:t>
            </a:r>
            <a:r>
              <a:rPr lang="en-US" dirty="0"/>
              <a:t> provides context to an add-in via </a:t>
            </a:r>
            <a:r>
              <a:rPr lang="en-US" dirty="0" err="1"/>
              <a:t>Word.run</a:t>
            </a:r>
            <a:r>
              <a:rPr lang="en-US" dirty="0"/>
              <a:t>…that context contains a </a:t>
            </a:r>
            <a:r>
              <a:rPr lang="en-US" dirty="0" err="1"/>
              <a:t>docment</a:t>
            </a:r>
            <a:r>
              <a:rPr lang="en-US" dirty="0"/>
              <a:t> property.</a:t>
            </a:r>
          </a:p>
          <a:p>
            <a:r>
              <a:rPr lang="en-US" dirty="0"/>
              <a:t>A document has a body, which contains a number of paragraphs.</a:t>
            </a:r>
          </a:p>
          <a:p>
            <a:r>
              <a:rPr lang="en-US" dirty="0" err="1"/>
              <a:t>Office.js</a:t>
            </a:r>
            <a:r>
              <a:rPr lang="en-US" dirty="0"/>
              <a:t> allows you to easily traverse and manipulate this hierarchy.</a:t>
            </a:r>
          </a:p>
          <a:p>
            <a:r>
              <a:rPr lang="en-US" dirty="0"/>
              <a:t>Paragraphs are aware of their siblings, with abilities to </a:t>
            </a:r>
            <a:r>
              <a:rPr lang="en-US" dirty="0" err="1"/>
              <a:t>getNext</a:t>
            </a:r>
            <a:r>
              <a:rPr lang="en-US" dirty="0"/>
              <a:t> and </a:t>
            </a:r>
            <a:r>
              <a:rPr lang="en-US" dirty="0" err="1"/>
              <a:t>getPrevious</a:t>
            </a:r>
            <a:endParaRPr lang="en-US" dirty="0"/>
          </a:p>
          <a:p>
            <a:r>
              <a:rPr lang="en-US" dirty="0"/>
              <a:t>You can also insert paragraphs relative to one another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976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Styles and Formatting are what make an attractive document and </a:t>
            </a:r>
            <a:r>
              <a:rPr lang="en-US" dirty="0" err="1"/>
              <a:t>Office.js</a:t>
            </a:r>
            <a:r>
              <a:rPr lang="en-US" dirty="0"/>
              <a:t> allows you to easily work with styles and formatting.</a:t>
            </a:r>
          </a:p>
          <a:p>
            <a:r>
              <a:rPr lang="en-US" dirty="0"/>
              <a:t>Styles are similar to a CSS class in HTML as they provide pre-configured and reusable formatting for paragraphs and text ranges</a:t>
            </a:r>
          </a:p>
          <a:p>
            <a:r>
              <a:rPr lang="en-US" dirty="0" err="1"/>
              <a:t>Office.js</a:t>
            </a:r>
            <a:r>
              <a:rPr lang="en-US" dirty="0"/>
              <a:t> can apply both out of the box and custom styles</a:t>
            </a:r>
          </a:p>
          <a:p>
            <a:r>
              <a:rPr lang="en-US" dirty="0"/>
              <a:t>Fonts are similar to inline styles in HTML…explicitly setting a font only applies to that paragraph or range.</a:t>
            </a:r>
          </a:p>
          <a:p>
            <a:r>
              <a:rPr lang="en-US" dirty="0"/>
              <a:t>You can manipulate the font family, weight, size, colors, and more</a:t>
            </a:r>
          </a:p>
          <a:p>
            <a:r>
              <a:rPr lang="en-US" dirty="0" err="1"/>
              <a:t>Office.js</a:t>
            </a:r>
            <a:r>
              <a:rPr lang="en-US" dirty="0"/>
              <a:t> also allows you to apply formatting to paragraphs such as alignment, indention, and line spacing.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139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working with Office add-ins, you will often here the term range.</a:t>
            </a:r>
          </a:p>
          <a:p>
            <a:r>
              <a:rPr lang="en-US" dirty="0"/>
              <a:t>A range in Microsoft Word is any contiguous area of a document.</a:t>
            </a:r>
          </a:p>
          <a:p>
            <a:r>
              <a:rPr lang="en-US" dirty="0"/>
              <a:t>Ranges can be established in a number of ways, including search, selection, and conversion from another </a:t>
            </a:r>
            <a:r>
              <a:rPr lang="en-US" dirty="0" err="1"/>
              <a:t>Office.js</a:t>
            </a:r>
            <a:r>
              <a:rPr lang="en-US" dirty="0"/>
              <a:t> object such as a paragraph</a:t>
            </a:r>
          </a:p>
          <a:p>
            <a:r>
              <a:rPr lang="en-US" dirty="0"/>
              <a:t>Selections allow you to manipulate both the content and location of focus in a document.</a:t>
            </a:r>
          </a:p>
          <a:p>
            <a:r>
              <a:rPr lang="en-US" dirty="0"/>
              <a:t>You can get the selection of a range or set the selection on a range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182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sample here is getting the selection of the document using </a:t>
            </a:r>
            <a:r>
              <a:rPr lang="en-US" dirty="0" err="1"/>
              <a:t>document.getSelection</a:t>
            </a:r>
            <a:r>
              <a:rPr lang="en-US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next sample is inserting some text at the end of a range…</a:t>
            </a:r>
            <a:r>
              <a:rPr lang="en-US" dirty="0" err="1"/>
              <a:t>insertText</a:t>
            </a:r>
            <a:r>
              <a:rPr lang="en-US" dirty="0"/>
              <a:t> supports a number of location options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Next, we are selecting on a range of text…this will select that text in the document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Finally, the last sample searches a paragraph for some text and replaces each instance of that text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995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can be difficult to work with in JavaScript, especially in a binary form. </a:t>
            </a:r>
            <a:r>
              <a:rPr lang="en-US" dirty="0" err="1"/>
              <a:t>Office.js</a:t>
            </a:r>
            <a:r>
              <a:rPr lang="en-US" dirty="0"/>
              <a:t> makes it easy to work with images in a Word document by exposing them in their base64 encoded string representation</a:t>
            </a:r>
          </a:p>
          <a:p>
            <a:r>
              <a:rPr lang="en-US" dirty="0"/>
              <a:t>Images can be inserted in the body, paragraph, or ranges of a document.</a:t>
            </a:r>
          </a:p>
          <a:p>
            <a:r>
              <a:rPr lang="en-US" dirty="0"/>
              <a:t>Each of these objects contains a </a:t>
            </a:r>
            <a:r>
              <a:rPr lang="en-US" dirty="0" err="1"/>
              <a:t>inlineImages</a:t>
            </a:r>
            <a:r>
              <a:rPr lang="en-US" dirty="0"/>
              <a:t> collection</a:t>
            </a:r>
          </a:p>
          <a:p>
            <a:r>
              <a:rPr lang="en-US" dirty="0" err="1"/>
              <a:t>Office.js</a:t>
            </a:r>
            <a:r>
              <a:rPr lang="en-US" dirty="0"/>
              <a:t> can be used to manipulate how images are displayed in a document, including the height, width and aspect ratios.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979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sample is getting all the </a:t>
            </a:r>
            <a:r>
              <a:rPr lang="en-US" dirty="0" err="1"/>
              <a:t>inlinePictures</a:t>
            </a:r>
            <a:r>
              <a:rPr lang="en-US" dirty="0"/>
              <a:t> in the body of the document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second sample is inserting an image at the end of the body using a base64 string representation of the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Next, you see how to read the base64 representation of an image using the getBase64ImageSrc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Finally, we see how to lock the aspect ratio of an image and modify it’s width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91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Office.js</a:t>
            </a:r>
            <a:r>
              <a:rPr lang="en-US" dirty="0"/>
              <a:t> allows tables to be inserted relative to paragraphs, ranges, and the body of a document.</a:t>
            </a:r>
          </a:p>
          <a:p>
            <a:r>
              <a:rPr lang="en-US" dirty="0"/>
              <a:t>The </a:t>
            </a:r>
            <a:r>
              <a:rPr lang="en-US" dirty="0" err="1"/>
              <a:t>insertTable</a:t>
            </a:r>
            <a:r>
              <a:rPr lang="en-US" dirty="0"/>
              <a:t> function accepts the table dimensions, the insert location, and a 2D array of data to display in the table</a:t>
            </a:r>
          </a:p>
          <a:p>
            <a:r>
              <a:rPr lang="en-US" dirty="0"/>
              <a:t>Only the document body and ranges expose a table collection property as tables do not exist within a paragraph, only relative to a paragraph.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49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sample retrieves all the tables in the body of a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second sample is inserting a 3x3 table with data after a paragraph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final two samples show you how to retrieve specific properties of a table such as the </a:t>
            </a:r>
            <a:r>
              <a:rPr lang="en-US" dirty="0" err="1"/>
              <a:t>rowCount</a:t>
            </a:r>
            <a:r>
              <a:rPr lang="en-US" dirty="0"/>
              <a:t> and actual table data as a 2D array.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86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are going to discuss what add-ins are, how they allow you to extend Office applications, what the deployment story looks like and some of my tips for getting started in development of these add-ins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03E5C-8DD5-4C89-AC30-FB42E9D479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61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560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manipulating a Excel workbook, it is important to understand it’s hierarchy and how that relates to the objects you will work with in </a:t>
            </a:r>
            <a:r>
              <a:rPr lang="en-US" dirty="0" err="1"/>
              <a:t>Office.js</a:t>
            </a:r>
            <a:r>
              <a:rPr lang="en-US" dirty="0"/>
              <a:t>.</a:t>
            </a:r>
          </a:p>
          <a:p>
            <a:r>
              <a:rPr lang="en-US" dirty="0"/>
              <a:t>As seen in the previous slide, </a:t>
            </a:r>
            <a:r>
              <a:rPr lang="en-US" dirty="0" err="1"/>
              <a:t>Office.js</a:t>
            </a:r>
            <a:r>
              <a:rPr lang="en-US" dirty="0"/>
              <a:t> provides context to an add-in via </a:t>
            </a:r>
            <a:r>
              <a:rPr lang="en-US" dirty="0" err="1"/>
              <a:t>Excel.run</a:t>
            </a:r>
            <a:r>
              <a:rPr lang="en-US" dirty="0"/>
              <a:t>…that context contains a workbook property.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workbook </a:t>
            </a: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contains worksheets, which contains a number of collections, including charts, tables, </a:t>
            </a:r>
            <a:r>
              <a:rPr lang="en-US" sz="900" kern="1200" dirty="0" err="1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pivotTables</a:t>
            </a: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, and more</a:t>
            </a:r>
            <a:r>
              <a:rPr lang="en-US" dirty="0"/>
              <a:t>.</a:t>
            </a:r>
          </a:p>
          <a:p>
            <a:r>
              <a:rPr lang="en-US" dirty="0" err="1"/>
              <a:t>Office.js</a:t>
            </a:r>
            <a:r>
              <a:rPr lang="en-US" dirty="0"/>
              <a:t> allows you to easily traverse and manipulate this hierarchy.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Many objects within a worksheet can be accessed directly from the workbook object, including tables and </a:t>
            </a:r>
            <a:r>
              <a:rPr lang="en-US" sz="900" kern="1200" dirty="0" err="1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pivotTables</a:t>
            </a: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.</a:t>
            </a:r>
            <a:endParaRPr lang="en-US" dirty="0"/>
          </a:p>
          <a:p>
            <a:r>
              <a:rPr lang="en-US" dirty="0"/>
              <a:t>Worksheets are aware of their siblings, with abilities to </a:t>
            </a:r>
            <a:r>
              <a:rPr lang="en-US" dirty="0" err="1"/>
              <a:t>getNext</a:t>
            </a:r>
            <a:r>
              <a:rPr lang="en-US" dirty="0"/>
              <a:t> and </a:t>
            </a:r>
            <a:r>
              <a:rPr lang="en-US" dirty="0" err="1"/>
              <a:t>getPrevious</a:t>
            </a: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2F2F2F"/>
                </a:solidFill>
                <a:latin typeface="Segoe UI Semibold"/>
              </a:rPr>
              <a:t>You can get the active worksheet using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workbook.worksheets.getActiveWorkshee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() and set the active worksheet using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worksheet.activate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().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Office.js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 also offers a number of events that developers can hook into for various worksheet actions by a user including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onActivated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,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onDeactivated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,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onSelectionChanged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 and more.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838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rgbClr val="D83B01"/>
                </a:solidFill>
                <a:latin typeface="Segoe UI Semibold"/>
              </a:rPr>
              <a:t>Ranges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A range represents a set of one or more contiguous cells such as a cell, a row, a column, block of cells, etc.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</a:rPr>
              <a:t>You can get a range object with </a:t>
            </a:r>
            <a:r>
              <a:rPr lang="en-US" sz="900" dirty="0" err="1">
                <a:solidFill>
                  <a:srgbClr val="2F2F2F"/>
                </a:solidFill>
              </a:rPr>
              <a:t>Office.js</a:t>
            </a:r>
            <a:r>
              <a:rPr lang="en-US" sz="900" dirty="0">
                <a:solidFill>
                  <a:srgbClr val="2F2F2F"/>
                </a:solidFill>
              </a:rPr>
              <a:t> using a worksheet and address (ex: “A1:D4” represents a range from </a:t>
            </a:r>
            <a:r>
              <a:rPr lang="en-US" sz="900" dirty="0" err="1">
                <a:solidFill>
                  <a:srgbClr val="2F2F2F"/>
                </a:solidFill>
              </a:rPr>
              <a:t>topLeft</a:t>
            </a:r>
            <a:r>
              <a:rPr lang="en-US" sz="900" dirty="0">
                <a:solidFill>
                  <a:srgbClr val="2F2F2F"/>
                </a:solidFill>
              </a:rPr>
              <a:t> to </a:t>
            </a:r>
            <a:r>
              <a:rPr lang="en-US" sz="900" dirty="0" err="1">
                <a:solidFill>
                  <a:srgbClr val="2F2F2F"/>
                </a:solidFill>
              </a:rPr>
              <a:t>bottomRight</a:t>
            </a:r>
            <a:r>
              <a:rPr lang="en-US" sz="900" dirty="0">
                <a:solidFill>
                  <a:srgbClr val="2F2F2F"/>
                </a:solidFill>
              </a:rPr>
              <a:t> cells)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endParaRPr lang="en-US" sz="900" dirty="0">
              <a:solidFill>
                <a:srgbClr val="2F2F2F"/>
              </a:solidFill>
              <a:latin typeface="Segoe UI Semibold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rgbClr val="D83B01"/>
                </a:solidFill>
                <a:latin typeface="Segoe UI Semibold"/>
              </a:rPr>
              <a:t>Tables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</a:rPr>
              <a:t>A table is established based on a range of data.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  <a:latin typeface="Segoe UI Semibold"/>
              </a:rPr>
              <a:t>The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tables.add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 function accepts a data range with a flag to indicate of the table has headers or not.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  <a:latin typeface="Segoe UI Semibold"/>
              </a:rPr>
              <a:t>Existing tables can be retrieved by name/id or iterated through.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  <a:latin typeface="Segoe UI Semibold"/>
              </a:rPr>
              <a:t>After the table is added, headers and table rows can be added using 2D arrays.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endParaRPr lang="en-US" sz="900" dirty="0">
              <a:solidFill>
                <a:srgbClr val="2F2F2F"/>
              </a:solidFill>
              <a:latin typeface="Segoe UI Semibold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rgbClr val="D83B01"/>
                </a:solidFill>
                <a:latin typeface="Segoe UI Semibold"/>
              </a:rPr>
              <a:t>Headers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  <a:latin typeface="Segoe UI Semibold"/>
              </a:rPr>
              <a:t>A table created with a header flag will use the first row in the data range for its headers.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  <a:latin typeface="Segoe UI Semibold"/>
              </a:rPr>
              <a:t>You can also set headers using the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getHeaderRowRange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().values property with a 2D array.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410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examples of working with ranges, worksheets, and tables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First, we are getting a range based on address in the current worksheet, again, the current worksheet is available through </a:t>
            </a:r>
            <a:r>
              <a:rPr lang="en-US" dirty="0" err="1"/>
              <a:t>context.workbook.worksheets.getActiveWorksheet</a:t>
            </a:r>
            <a:r>
              <a:rPr lang="en-US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Next, we are adding a table to the current worksheet based on the range and naming it the ”</a:t>
            </a:r>
            <a:r>
              <a:rPr lang="en-US" dirty="0" err="1"/>
              <a:t>ExpensesTable</a:t>
            </a:r>
            <a:r>
              <a:rPr lang="en-US" dirty="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this name to easily re-reference the table later as seen in the next code sample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Next, we are setting the header row for the table using a 2D array.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freeze the header row using the </a:t>
            </a:r>
            <a:r>
              <a:rPr lang="en-US" dirty="0" err="1"/>
              <a:t>freezePanes</a:t>
            </a:r>
            <a:r>
              <a:rPr lang="en-US" dirty="0"/>
              <a:t> collection on the worksheet and call </a:t>
            </a:r>
            <a:r>
              <a:rPr lang="en-US" dirty="0" err="1"/>
              <a:t>freezeRow</a:t>
            </a:r>
            <a:r>
              <a:rPr lang="en-US" dirty="0"/>
              <a:t>()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470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rgbClr val="D83B01"/>
                </a:solidFill>
                <a:latin typeface="Segoe UI Semibold"/>
              </a:rPr>
              <a:t>Filtering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Any column of a table can be filtered using </a:t>
            </a:r>
            <a:r>
              <a:rPr lang="en-US" sz="900" kern="1200" dirty="0" err="1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Office.js</a:t>
            </a: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Filter a column by getting the column and using the </a:t>
            </a:r>
            <a:r>
              <a:rPr lang="en-US" sz="900" kern="1200" dirty="0" err="1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applyValuesFilter</a:t>
            </a: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 function on its filter property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You can also programmatically re-apply filters and and clear filters on a table using the table functions </a:t>
            </a:r>
            <a:r>
              <a:rPr lang="en-US" sz="900" kern="1200" dirty="0" err="1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reapplyFilters</a:t>
            </a: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 and </a:t>
            </a:r>
            <a:r>
              <a:rPr lang="en-US" sz="900" dirty="0" err="1">
                <a:solidFill>
                  <a:srgbClr val="2F2F2F"/>
                </a:solidFill>
              </a:rPr>
              <a:t>clearFilters</a:t>
            </a:r>
            <a:r>
              <a:rPr lang="en-US" sz="900" dirty="0">
                <a:solidFill>
                  <a:srgbClr val="2F2F2F"/>
                </a:solidFill>
              </a:rPr>
              <a:t> respectively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endParaRPr lang="en-US" sz="900" dirty="0">
              <a:solidFill>
                <a:srgbClr val="2F2F2F"/>
              </a:solidFill>
              <a:latin typeface="Segoe UI Semibold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rgbClr val="D83B01"/>
                </a:solidFill>
                <a:latin typeface="Segoe UI Semibold"/>
              </a:rPr>
              <a:t>Sorting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</a:rPr>
              <a:t>Table sorting can be applied by passing an array of </a:t>
            </a:r>
            <a:r>
              <a:rPr lang="en-US" sz="900" dirty="0" err="1">
                <a:solidFill>
                  <a:srgbClr val="2F2F2F"/>
                </a:solidFill>
              </a:rPr>
              <a:t>SortFields</a:t>
            </a:r>
            <a:r>
              <a:rPr lang="en-US" sz="900" dirty="0">
                <a:solidFill>
                  <a:srgbClr val="2F2F2F"/>
                </a:solidFill>
              </a:rPr>
              <a:t> to the </a:t>
            </a:r>
            <a:r>
              <a:rPr lang="en-US" sz="900" dirty="0" err="1">
                <a:solidFill>
                  <a:srgbClr val="2F2F2F"/>
                </a:solidFill>
              </a:rPr>
              <a:t>table.sort.apply</a:t>
            </a:r>
            <a:r>
              <a:rPr lang="en-US" sz="900" dirty="0">
                <a:solidFill>
                  <a:srgbClr val="2F2F2F"/>
                </a:solidFill>
              </a:rPr>
              <a:t>() function.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  <a:latin typeface="Segoe UI Semibold"/>
              </a:rPr>
              <a:t>You can re-apply and clear table sorts using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table.sort.reapply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() and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table.sort.clear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() respectively.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738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rgbClr val="D83B01"/>
                </a:solidFill>
                <a:latin typeface="Segoe UI Semibold"/>
              </a:rPr>
              <a:t>Charts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Microsoft Excel has become a playground for data manipulation and visualization. So it no surprise that the Excel JavaScript APIs allow developers to add and manipulate charts.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Charts exist within worksheets, but can also be accessed directly from the workbook object.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Charts have a number of complex relational properties that can be used to fine-tune the look of a chart. These include titles, legends, axes, series, labels, format, and much more.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  <a:latin typeface="Segoe UI Semibold"/>
              </a:rPr>
              <a:t>Charts are created based on a data range and are often created in conjunction with tables.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  <a:latin typeface="Segoe UI Semibold"/>
              </a:rPr>
              <a:t>The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worksheet.charts.add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 function is used to create a chart, which accepts a chart type (discussed more in the next slide), a data range, and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seriesBy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 (possible values include Auto, Scalar, Matrix).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770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sample shows how to insert a new chart and getting an existing chart based on a name.</a:t>
            </a:r>
          </a:p>
          <a:p>
            <a:r>
              <a:rPr lang="en-US" dirty="0"/>
              <a:t>The new chart is being defined as a clustered column chart, based on some table data, and asked Excel to figure out if it should be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charted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rowwise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columnwise</a:t>
            </a: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Below you can see how you can use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Office.js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to manipulate details to perfect a chart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947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796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For exploring the Office.js functionality in real time without needing to code up your own add-in.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03E5C-8DD5-4C89-AC30-FB42E9D479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86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103E5C-8DD5-4C89-AC30-FB42E9D479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411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passionate about add-ins and the potential.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 great opportunity to extend users spend their time inside of Office application creating or consuming content (in Outlook, or Word, or Teams)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You can create more compelling experience by extending MS apps with custom user experiences, in context where they 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proposition here is minimise context switching, by providing users with the information they need, when and where they need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– Ability to lookup your CRM system to insert customer addresses when in Word, insert map into Teams conversation when you enter an address.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Stand alone app that uses Graph API data</a:t>
            </a:r>
            <a:endParaRPr lang="en-GB" sz="8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GB" sz="882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144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7E26E-6F4C-435E-8D64-5FD5EE875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33552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Add example of Team custom tab</a:t>
            </a:r>
          </a:p>
          <a:p>
            <a:endParaRPr lang="en-US" dirty="0"/>
          </a:p>
          <a:p>
            <a:r>
              <a:rPr lang="en-US" dirty="0"/>
              <a:t>When you look at these Office applications there are opportunities to extend using standard web technologies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3EF4D2-68E2-435F-819B-A8051FCA73E5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4499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Office apps now available everywhere across all platforms (Windows, Web, Mac, iPhone, Android)</a:t>
            </a:r>
          </a:p>
          <a:p>
            <a:r>
              <a:rPr lang="en-US" dirty="0"/>
              <a:t>Makes sense that the development technology to use to extend across all these platforms</a:t>
            </a:r>
          </a:p>
          <a:p>
            <a:r>
              <a:rPr lang="en-US" dirty="0"/>
              <a:t>Are web technologies – Angular, React, TypeScript, plain old JavaScript</a:t>
            </a:r>
          </a:p>
          <a:p>
            <a:r>
              <a:rPr lang="en-US" dirty="0"/>
              <a:t>As developer this gives you choice of framework to use</a:t>
            </a:r>
          </a:p>
          <a:p>
            <a:endParaRPr lang="en-US" dirty="0"/>
          </a:p>
          <a:p>
            <a:r>
              <a:rPr lang="en-US" dirty="0"/>
              <a:t>Distribution is no longer installing binary code. It lives with your Office 365 user identity. </a:t>
            </a:r>
          </a:p>
          <a:p>
            <a:r>
              <a:rPr lang="en-US" dirty="0"/>
              <a:t>Activate once and available (follows) you onto all devices.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594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7E26E-6F4C-435E-8D64-5FD5EE875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2 critical pieces</a:t>
            </a:r>
          </a:p>
          <a:p>
            <a:r>
              <a:rPr lang="en-AU" dirty="0"/>
              <a:t>Manifest = xml to describe the </a:t>
            </a:r>
            <a:r>
              <a:rPr lang="en-AU" dirty="0" err="1"/>
              <a:t>addin</a:t>
            </a:r>
            <a:r>
              <a:rPr lang="en-AU" dirty="0"/>
              <a:t> (title, description, where/when the add-in will show itself)</a:t>
            </a:r>
          </a:p>
          <a:p>
            <a:r>
              <a:rPr lang="en-AU" dirty="0"/>
              <a:t>e.g. Hello World. Office App can </a:t>
            </a:r>
            <a:r>
              <a:rPr lang="en-AU" dirty="0" err="1"/>
              <a:t>startup</a:t>
            </a:r>
            <a:r>
              <a:rPr lang="en-AU" dirty="0"/>
              <a:t> and show add-in buttons without executing any add-in code</a:t>
            </a:r>
          </a:p>
          <a:p>
            <a:r>
              <a:rPr lang="en-AU" dirty="0"/>
              <a:t>HTML Page = Manifest points to this and this is what gets loaded into the “frame” in the Office app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2846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7E26E-6F4C-435E-8D64-5FD5EE875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5439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11/1/2018 11:34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7E26E-6F4C-435E-8D64-5FD5EE875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3809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03E5C-8DD5-4C89-AC30-FB42E9D479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7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 userDrawn="1"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B8511-5FFF-4742-9851-69AD6CEB92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8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8166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 userDrawn="1"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 userDrawn="1"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3124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85115" y="2159064"/>
            <a:ext cx="5378549" cy="4308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353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918BEAC-10EB-491A-B124-0FDEBCEFA62E}"/>
              </a:ext>
            </a:extLst>
          </p:cNvPr>
          <p:cNvGrpSpPr/>
          <p:nvPr userDrawn="1"/>
        </p:nvGrpSpPr>
        <p:grpSpPr>
          <a:xfrm>
            <a:off x="1906459" y="0"/>
            <a:ext cx="10285541" cy="6858000"/>
            <a:chOff x="1944687" y="0"/>
            <a:chExt cx="10491788" cy="6994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6A2289-FFBC-4755-862E-CF4179DE70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44687" y="0"/>
              <a:ext cx="10491788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7CFACA-7254-49F3-AAEF-F54B21255F87}"/>
                </a:ext>
              </a:extLst>
            </p:cNvPr>
            <p:cNvSpPr/>
            <p:nvPr userDrawn="1"/>
          </p:nvSpPr>
          <p:spPr bwMode="auto">
            <a:xfrm>
              <a:off x="1944687" y="0"/>
              <a:ext cx="6756944" cy="6994525"/>
            </a:xfrm>
            <a:prstGeom prst="rect">
              <a:avLst/>
            </a:prstGeom>
            <a:gradFill flip="none" rotWithShape="1">
              <a:gsLst>
                <a:gs pos="61000">
                  <a:srgbClr val="FFFFFF">
                    <a:alpha val="88000"/>
                  </a:srgbClr>
                </a:gs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91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64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2843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918BEAC-10EB-491A-B124-0FDEBCEFA62E}"/>
              </a:ext>
            </a:extLst>
          </p:cNvPr>
          <p:cNvGrpSpPr/>
          <p:nvPr userDrawn="1"/>
        </p:nvGrpSpPr>
        <p:grpSpPr>
          <a:xfrm>
            <a:off x="1906459" y="0"/>
            <a:ext cx="10285541" cy="6858000"/>
            <a:chOff x="1944687" y="0"/>
            <a:chExt cx="10491788" cy="6994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6A2289-FFBC-4755-862E-CF4179DE70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44687" y="0"/>
              <a:ext cx="10491788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7CFACA-7254-49F3-AAEF-F54B21255F87}"/>
                </a:ext>
              </a:extLst>
            </p:cNvPr>
            <p:cNvSpPr/>
            <p:nvPr userDrawn="1"/>
          </p:nvSpPr>
          <p:spPr bwMode="auto">
            <a:xfrm>
              <a:off x="1944687" y="0"/>
              <a:ext cx="6756944" cy="6994525"/>
            </a:xfrm>
            <a:prstGeom prst="rect">
              <a:avLst/>
            </a:prstGeom>
            <a:gradFill flip="none" rotWithShape="1">
              <a:gsLst>
                <a:gs pos="61000">
                  <a:srgbClr val="FFFFFF">
                    <a:alpha val="88000"/>
                  </a:srgbClr>
                </a:gs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14087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3618381" cy="899665"/>
          </a:xfrm>
        </p:spPr>
        <p:txBody>
          <a:bodyPr lIns="0" tIns="0" rIns="0" bIns="0"/>
          <a:lstStyle>
            <a:lvl1pPr>
              <a:defRPr sz="1765" spc="-4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941692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buNone/>
              <a:defRPr sz="1765" spc="-49" baseline="0">
                <a:solidFill>
                  <a:schemeClr val="accent1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7973554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11306469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5265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90304"/>
            <a:ext cx="11306469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1pPr>
            <a:lvl2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43899629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1"/>
            <a:ext cx="7454644" cy="90530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9"/>
            <a:ext cx="3618381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13110" y="3160782"/>
            <a:ext cx="3597528" cy="2678201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0346" y="3151389"/>
            <a:ext cx="3622117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626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66312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29842" y="1956351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12693096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5992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101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0315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4408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759922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604744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1875762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960350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6911030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183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5038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006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1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51709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22104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9163323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2126199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5661040"/>
            <a:ext cx="36183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1532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3155" y="5661040"/>
            <a:ext cx="3607484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1532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139414" y="5661040"/>
            <a:ext cx="36292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139414" y="5815322"/>
            <a:ext cx="3629278" cy="301770"/>
          </a:xfrm>
        </p:spPr>
        <p:txBody>
          <a:bodyPr vert="horz" wrap="square" lIns="0" tIns="0" rIns="0" bIns="0" rtlCol="0">
            <a:spAutoFit/>
          </a:bodyPr>
          <a:lstStyle>
            <a:lvl1pPr marL="454418" indent="-454418"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2126199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2126199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8497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2126198"/>
            <a:ext cx="11306469" cy="673454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2526879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38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54765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1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 userDrawn="1"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8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6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41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87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774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sv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image" Target="../media/image14.emf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 userDrawn="1"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 userDrawn="1"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 userDrawn="1"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 userDrawn="1"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 userDrawn="1"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 userDrawn="1"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 userDrawn="1"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0" r:id="rId3"/>
    <p:sldLayoutId id="2147483667" r:id="rId4"/>
    <p:sldLayoutId id="2147483652" r:id="rId5"/>
    <p:sldLayoutId id="2147483653" r:id="rId6"/>
    <p:sldLayoutId id="2147483668" r:id="rId7"/>
    <p:sldLayoutId id="2147483669" r:id="rId8"/>
    <p:sldLayoutId id="2147483670" r:id="rId9"/>
    <p:sldLayoutId id="2147483654" r:id="rId10"/>
    <p:sldLayoutId id="2147483655" r:id="rId11"/>
    <p:sldLayoutId id="2147483657" r:id="rId12"/>
    <p:sldLayoutId id="2147483665" r:id="rId13"/>
    <p:sldLayoutId id="2147483671" r:id="rId14"/>
    <p:sldLayoutId id="2147483673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179298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Building Office Add-ins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5994" y="5106122"/>
            <a:ext cx="8359808" cy="715931"/>
          </a:xfrm>
        </p:spPr>
        <p:txBody>
          <a:bodyPr/>
          <a:lstStyle/>
          <a:p>
            <a:r>
              <a:rPr lang="en-US" b="1" dirty="0"/>
              <a:t>@</a:t>
            </a:r>
            <a:r>
              <a:rPr lang="en-US" b="1" dirty="0" err="1"/>
              <a:t>CameronDwyer</a:t>
            </a:r>
            <a:r>
              <a:rPr lang="en-US" b="1" dirty="0"/>
              <a:t> | https://camerondwyer.com</a:t>
            </a:r>
          </a:p>
        </p:txBody>
      </p:sp>
    </p:spTree>
    <p:extLst>
      <p:ext uri="{BB962C8B-B14F-4D97-AF65-F5344CB8AC3E}">
        <p14:creationId xmlns:p14="http://schemas.microsoft.com/office/powerpoint/2010/main" val="264064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59FF-6A3F-4E0B-83CA-6570733B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Add-in Commands</a:t>
            </a:r>
          </a:p>
        </p:txBody>
      </p:sp>
      <p:pic>
        <p:nvPicPr>
          <p:cNvPr id="2050" name="Picture 2" descr="Add-in commands in Excel">
            <a:extLst>
              <a:ext uri="{FF2B5EF4-FFF2-40B4-BE49-F238E27FC236}">
                <a16:creationId xmlns:a16="http://schemas.microsoft.com/office/drawing/2014/main" id="{A70E4FC0-440E-4A96-B567-C362485D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6" y="1529332"/>
            <a:ext cx="7849032" cy="323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10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59FF-6A3F-4E0B-83CA-6570733B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Dialog Box</a:t>
            </a:r>
          </a:p>
        </p:txBody>
      </p:sp>
      <p:pic>
        <p:nvPicPr>
          <p:cNvPr id="6146" name="Picture 2" descr="Add-in dialog box in Excel">
            <a:extLst>
              <a:ext uri="{FF2B5EF4-FFF2-40B4-BE49-F238E27FC236}">
                <a16:creationId xmlns:a16="http://schemas.microsoft.com/office/drawing/2014/main" id="{138DF2B5-F824-4FBB-9C5A-79B6D4C4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1" y="1419012"/>
            <a:ext cx="57150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94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5E15C52-5555-4A0F-BCB6-1A5D60743266}"/>
              </a:ext>
            </a:extLst>
          </p:cNvPr>
          <p:cNvSpPr txBox="1"/>
          <p:nvPr/>
        </p:nvSpPr>
        <p:spPr>
          <a:xfrm>
            <a:off x="336000" y="1330862"/>
            <a:ext cx="10474569" cy="4611952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lvl="0"/>
            <a:r>
              <a:rPr lang="en-AU" sz="2000" dirty="0"/>
              <a:t>Office.js is the new Office API</a:t>
            </a:r>
          </a:p>
          <a:p>
            <a:pPr lvl="0"/>
            <a:endParaRPr lang="en-US" sz="2000" dirty="0"/>
          </a:p>
          <a:p>
            <a:pPr lvl="0"/>
            <a:r>
              <a:rPr lang="en-AU" sz="2000" dirty="0"/>
              <a:t>This is a JavaScript library that you can include in the web page of your add-in</a:t>
            </a:r>
          </a:p>
          <a:p>
            <a:pPr lvl="0"/>
            <a:endParaRPr lang="en-US" sz="2000" dirty="0"/>
          </a:p>
          <a:p>
            <a:pPr lvl="0"/>
            <a:r>
              <a:rPr lang="en-AU" sz="2000" dirty="0"/>
              <a:t>Provides access to the object models of host Office application (including current document or item)</a:t>
            </a:r>
          </a:p>
          <a:p>
            <a:pPr lvl="0"/>
            <a:endParaRPr lang="en-US" sz="2000" dirty="0"/>
          </a:p>
          <a:p>
            <a:pPr lvl="0"/>
            <a:r>
              <a:rPr lang="en-AU" sz="2000" dirty="0"/>
              <a:t>Office.js dynamically loads in Common APIs (apply to all Office applications) and host specific APIs (such as the Word API or Excel API)</a:t>
            </a:r>
          </a:p>
          <a:p>
            <a:pPr lvl="0"/>
            <a:endParaRPr lang="en-US" sz="2000" dirty="0"/>
          </a:p>
          <a:p>
            <a:pPr lvl="0"/>
            <a:r>
              <a:rPr lang="en-AU" sz="2000" dirty="0"/>
              <a:t>This allows your add-in to interact with the Office app</a:t>
            </a:r>
          </a:p>
          <a:p>
            <a:pPr lvl="0"/>
            <a:endParaRPr lang="en-US" sz="2000" dirty="0"/>
          </a:p>
          <a:p>
            <a:pPr lvl="0"/>
            <a:r>
              <a:rPr lang="en-AU" sz="2000" dirty="0"/>
              <a:t>Microsoft iterating quickly on these APIs to remove barriers in converting VSTO add-ins</a:t>
            </a:r>
            <a:endParaRPr lang="en-US" sz="2000" dirty="0"/>
          </a:p>
          <a:p>
            <a:pPr defTabSz="914192">
              <a:lnSpc>
                <a:spcPct val="114000"/>
              </a:lnSpc>
            </a:pPr>
            <a:endParaRPr lang="en-AU" sz="2000" spc="-50" dirty="0">
              <a:solidFill>
                <a:srgbClr val="1A1A1A"/>
              </a:solidFill>
              <a:latin typeface="Segoe UI (body)"/>
              <a:cs typeface="Segoe UI Semilight" panose="020B04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7383B6-D1CE-414A-A0BB-FF640FEA680A}"/>
              </a:ext>
            </a:extLst>
          </p:cNvPr>
          <p:cNvSpPr txBox="1">
            <a:spLocks/>
          </p:cNvSpPr>
          <p:nvPr/>
        </p:nvSpPr>
        <p:spPr>
          <a:xfrm>
            <a:off x="336000" y="365700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1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50" dirty="0"/>
              <a:t>Office.js – The JavaScript API for Office</a:t>
            </a:r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53922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9C4B-ADA4-4179-A18C-F81BA470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Office.js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813AC-327F-441E-BC0D-AD1858F41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269001"/>
            <a:ext cx="11519999" cy="945000"/>
          </a:xfrm>
        </p:spPr>
        <p:txBody>
          <a:bodyPr/>
          <a:lstStyle/>
          <a:p>
            <a:r>
              <a:rPr lang="en-AU" dirty="0"/>
              <a:t>Accessing a mail item in an Outlook add-in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3403CBC-137D-485E-8BDF-85C6F560E5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665612" y="2521986"/>
            <a:ext cx="6143808" cy="4012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3F0398-7BB0-4A13-AA24-71F5FA344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89" y="1741501"/>
            <a:ext cx="10456444" cy="6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Word Add-ins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0356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7D7A22DA-87F5-CC4C-AC16-2DE44E25B88C}"/>
              </a:ext>
            </a:extLst>
          </p:cNvPr>
          <p:cNvSpPr/>
          <p:nvPr/>
        </p:nvSpPr>
        <p:spPr>
          <a:xfrm flipH="1">
            <a:off x="557608" y="1217772"/>
            <a:ext cx="4098342" cy="641150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285" tIns="67233" rIns="125499" bIns="67233" numCol="1" spcCol="1270" anchor="ctr" anchorCtr="0">
            <a:noAutofit/>
          </a:bodyPr>
          <a:lstStyle/>
          <a:p>
            <a:pPr defTabSz="7843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65" dirty="0">
                <a:solidFill>
                  <a:srgbClr val="FFFFFF"/>
                </a:solidFill>
                <a:latin typeface="Segoe UI"/>
              </a:rPr>
              <a:t>Initialize Office when Add-in page first loads via </a:t>
            </a:r>
            <a:r>
              <a:rPr lang="en-US" sz="1765" dirty="0" err="1">
                <a:solidFill>
                  <a:srgbClr val="FFFFFF"/>
                </a:solidFill>
                <a:latin typeface="Segoe UI"/>
              </a:rPr>
              <a:t>Office.initialize</a:t>
            </a:r>
            <a:endParaRPr lang="en-US" sz="1765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4056FD4-7D20-294D-9A50-622494C074E1}"/>
              </a:ext>
            </a:extLst>
          </p:cNvPr>
          <p:cNvSpPr/>
          <p:nvPr/>
        </p:nvSpPr>
        <p:spPr>
          <a:xfrm flipH="1">
            <a:off x="557608" y="2050307"/>
            <a:ext cx="4098342" cy="641150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285" tIns="67233" rIns="125499" bIns="67232" numCol="1" spcCol="1270" anchor="ctr" anchorCtr="0">
            <a:noAutofit/>
          </a:bodyPr>
          <a:lstStyle/>
          <a:p>
            <a:pPr defTabSz="7843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65" dirty="0">
                <a:solidFill>
                  <a:srgbClr val="FFFFFF"/>
                </a:solidFill>
                <a:latin typeface="Segoe UI"/>
              </a:rPr>
              <a:t>Check if client supports API version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5CB4EC2-37E3-FE42-8811-FE345390EEA7}"/>
              </a:ext>
            </a:extLst>
          </p:cNvPr>
          <p:cNvSpPr/>
          <p:nvPr/>
        </p:nvSpPr>
        <p:spPr>
          <a:xfrm flipH="1">
            <a:off x="557608" y="2882844"/>
            <a:ext cx="4098342" cy="641148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285" tIns="67232" rIns="125499" bIns="67232" numCol="1" spcCol="1270" anchor="ctr" anchorCtr="0">
            <a:noAutofit/>
          </a:bodyPr>
          <a:lstStyle/>
          <a:p>
            <a:pPr defTabSz="7843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65" dirty="0">
                <a:solidFill>
                  <a:srgbClr val="FFFFFF"/>
                </a:solidFill>
                <a:latin typeface="Segoe UI"/>
              </a:rPr>
              <a:t>Get context to perform operations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53628A7-0D95-FE48-8043-5348E46B5243}"/>
              </a:ext>
            </a:extLst>
          </p:cNvPr>
          <p:cNvSpPr/>
          <p:nvPr/>
        </p:nvSpPr>
        <p:spPr>
          <a:xfrm flipH="1">
            <a:off x="557608" y="3715380"/>
            <a:ext cx="4098342" cy="641149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285" tIns="67233" rIns="125499" bIns="67232" numCol="1" spcCol="1270" anchor="ctr" anchorCtr="0">
            <a:noAutofit/>
          </a:bodyPr>
          <a:lstStyle/>
          <a:p>
            <a:pPr defTabSz="7843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65" dirty="0">
                <a:solidFill>
                  <a:srgbClr val="FFFFFF"/>
                </a:solidFill>
                <a:latin typeface="Segoe UI"/>
              </a:rPr>
              <a:t>Load desired properties 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CFD7B513-4E74-BF43-A97F-273808CD7FBD}"/>
              </a:ext>
            </a:extLst>
          </p:cNvPr>
          <p:cNvSpPr/>
          <p:nvPr/>
        </p:nvSpPr>
        <p:spPr>
          <a:xfrm flipH="1">
            <a:off x="557608" y="4547916"/>
            <a:ext cx="4098342" cy="641149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285" tIns="67233" rIns="125499" bIns="67232" numCol="1" spcCol="1270" anchor="ctr" anchorCtr="0">
            <a:noAutofit/>
          </a:bodyPr>
          <a:lstStyle/>
          <a:p>
            <a:pPr defTabSz="7843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65" dirty="0">
                <a:solidFill>
                  <a:srgbClr val="FFFFFF"/>
                </a:solidFill>
                <a:latin typeface="Segoe UI"/>
              </a:rPr>
              <a:t>Sync context to execute batch operations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8082FC7-37DC-C74A-B354-84F76E372EC7}"/>
              </a:ext>
            </a:extLst>
          </p:cNvPr>
          <p:cNvSpPr/>
          <p:nvPr/>
        </p:nvSpPr>
        <p:spPr>
          <a:xfrm flipH="1">
            <a:off x="557609" y="5380452"/>
            <a:ext cx="4098343" cy="641149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285" tIns="67233" rIns="125500" bIns="67232" numCol="1" spcCol="1270" anchor="ctr" anchorCtr="0">
            <a:noAutofit/>
          </a:bodyPr>
          <a:lstStyle/>
          <a:p>
            <a:pPr defTabSz="7843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65" dirty="0">
                <a:solidFill>
                  <a:srgbClr val="FFFFFF"/>
                </a:solidFill>
                <a:latin typeface="Segoe UI"/>
              </a:rPr>
              <a:t>Use promises to get results or perform additional operations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0012796F-A6C8-1143-8D69-D427936A3296}"/>
              </a:ext>
            </a:extLst>
          </p:cNvPr>
          <p:cNvSpPr/>
          <p:nvPr/>
        </p:nvSpPr>
        <p:spPr>
          <a:xfrm flipH="1">
            <a:off x="557609" y="6212988"/>
            <a:ext cx="4098343" cy="641149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285" tIns="67233" rIns="125500" bIns="67232" numCol="1" spcCol="1270" anchor="ctr" anchorCtr="0">
            <a:noAutofit/>
          </a:bodyPr>
          <a:lstStyle/>
          <a:p>
            <a:pPr defTabSz="7843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65" dirty="0">
                <a:solidFill>
                  <a:srgbClr val="FFFFFF"/>
                </a:solidFill>
                <a:latin typeface="Segoe UI"/>
              </a:rPr>
              <a:t>Handle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5139503" y="1214396"/>
            <a:ext cx="7052498" cy="564311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</a:t>
            </a:r>
            <a:r>
              <a:rPr lang="en-US" dirty="0" err="1"/>
              <a:t>Office.js</a:t>
            </a:r>
            <a:r>
              <a:rPr lang="en-US" dirty="0"/>
              <a:t> Add-in for Microsoft Word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288907" y="1165840"/>
            <a:ext cx="6753067" cy="5933956"/>
          </a:xfrm>
          <a:ln>
            <a:noFill/>
          </a:ln>
        </p:spPr>
        <p:txBody>
          <a:bodyPr vert="horz" wrap="square" lIns="89642" tIns="89642" rIns="89642" bIns="89642" rtlCol="0">
            <a:spAutoFit/>
          </a:bodyPr>
          <a:lstStyle/>
          <a:p>
            <a:r>
              <a:rPr lang="en-US" sz="1176" b="0" dirty="0" err="1">
                <a:solidFill>
                  <a:srgbClr val="001080"/>
                </a:solidFill>
                <a:latin typeface="Menlo" panose="020B0609030804020204" pitchFamily="49" charset="0"/>
              </a:rPr>
              <a:t>Office</a:t>
            </a:r>
            <a:r>
              <a:rPr lang="en-US" sz="1176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176" b="0" dirty="0" err="1">
                <a:solidFill>
                  <a:srgbClr val="795E26"/>
                </a:solidFill>
                <a:latin typeface="Menlo" panose="020B0609030804020204" pitchFamily="49" charset="0"/>
              </a:rPr>
              <a:t>initialize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176" b="0" dirty="0">
                <a:solidFill>
                  <a:srgbClr val="0000FF"/>
                </a:solidFill>
                <a:latin typeface="Menlo" panose="020B0609030804020204" pitchFamily="49" charset="0"/>
              </a:rPr>
              <a:t>function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176" b="0" dirty="0">
                <a:solidFill>
                  <a:srgbClr val="001080"/>
                </a:solidFill>
                <a:latin typeface="Menlo" panose="020B0609030804020204" pitchFamily="49" charset="0"/>
              </a:rPr>
              <a:t>reason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176" b="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(!</a:t>
            </a:r>
            <a:r>
              <a:rPr lang="en-US" sz="1176" b="0" dirty="0" err="1">
                <a:solidFill>
                  <a:srgbClr val="001080"/>
                </a:solidFill>
                <a:latin typeface="Menlo" panose="020B0609030804020204" pitchFamily="49" charset="0"/>
              </a:rPr>
              <a:t>Office</a:t>
            </a:r>
            <a:r>
              <a:rPr lang="en-US" sz="1176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176" b="0" dirty="0" err="1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176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176" b="0" dirty="0" err="1">
                <a:solidFill>
                  <a:srgbClr val="001080"/>
                </a:solidFill>
                <a:latin typeface="Menlo" panose="020B0609030804020204" pitchFamily="49" charset="0"/>
              </a:rPr>
              <a:t>requirements</a:t>
            </a:r>
            <a:r>
              <a:rPr lang="en-US" sz="1176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176" b="0" dirty="0" err="1">
                <a:solidFill>
                  <a:srgbClr val="795E26"/>
                </a:solidFill>
                <a:latin typeface="Menlo" panose="020B0609030804020204" pitchFamily="49" charset="0"/>
              </a:rPr>
              <a:t>isSetSupported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76" b="0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sz="1176" b="0" dirty="0" err="1">
                <a:solidFill>
                  <a:srgbClr val="A31515"/>
                </a:solidFill>
                <a:latin typeface="Menlo" panose="020B0609030804020204" pitchFamily="49" charset="0"/>
              </a:rPr>
              <a:t>WordApi</a:t>
            </a:r>
            <a:r>
              <a:rPr lang="en-US" sz="1176" b="0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176" b="0" dirty="0">
                <a:solidFill>
                  <a:srgbClr val="09885A"/>
                </a:solidFill>
                <a:latin typeface="Menlo" panose="020B0609030804020204" pitchFamily="49" charset="0"/>
              </a:rPr>
              <a:t>1.3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)) {</a:t>
            </a:r>
          </a:p>
          <a:p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176" b="0" dirty="0" err="1">
                <a:solidFill>
                  <a:srgbClr val="267F99"/>
                </a:solidFill>
                <a:latin typeface="Menlo" panose="020B0609030804020204" pitchFamily="49" charset="0"/>
              </a:rPr>
              <a:t>console</a:t>
            </a:r>
            <a:r>
              <a:rPr lang="en-US" sz="1176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176" b="0" dirty="0" err="1">
                <a:solidFill>
                  <a:srgbClr val="795E26"/>
                </a:solidFill>
                <a:latin typeface="Menlo" panose="020B0609030804020204" pitchFamily="49" charset="0"/>
              </a:rPr>
              <a:t>log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76" b="0" dirty="0">
                <a:solidFill>
                  <a:srgbClr val="A31515"/>
                </a:solidFill>
                <a:latin typeface="Menlo" panose="020B0609030804020204" pitchFamily="49" charset="0"/>
              </a:rPr>
              <a:t>‘Unsupported client’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US" sz="1176" b="0" dirty="0">
                <a:solidFill>
                  <a:srgbClr val="AF00DB"/>
                </a:solidFill>
                <a:latin typeface="Menlo" panose="020B0609030804020204" pitchFamily="49" charset="0"/>
              </a:rPr>
              <a:t>    else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176" b="0" dirty="0" err="1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-US" sz="1176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176" b="0" dirty="0" err="1">
                <a:solidFill>
                  <a:srgbClr val="795E26"/>
                </a:solidFill>
                <a:latin typeface="Menlo" panose="020B0609030804020204" pitchFamily="49" charset="0"/>
              </a:rPr>
              <a:t>run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76" b="0" dirty="0">
                <a:solidFill>
                  <a:srgbClr val="0000FF"/>
                </a:solidFill>
                <a:latin typeface="Menlo" panose="020B0609030804020204" pitchFamily="49" charset="0"/>
              </a:rPr>
              <a:t>function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176" b="0" dirty="0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176" b="0" dirty="0">
                <a:solidFill>
                  <a:srgbClr val="008000"/>
                </a:solidFill>
                <a:latin typeface="Menlo" panose="020B0609030804020204" pitchFamily="49" charset="0"/>
              </a:rPr>
              <a:t>            // Do Word stuff</a:t>
            </a:r>
            <a:endParaRPr lang="en-US" sz="1176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176" b="0" dirty="0">
                <a:solidFill>
                  <a:srgbClr val="001080"/>
                </a:solidFill>
                <a:latin typeface="Menlo" panose="020B0609030804020204" pitchFamily="49" charset="0"/>
              </a:rPr>
              <a:t>            </a:t>
            </a:r>
            <a:r>
              <a:rPr lang="en-US" sz="1176" b="0" dirty="0" err="1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176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176" b="0" dirty="0" err="1">
                <a:solidFill>
                  <a:srgbClr val="795E26"/>
                </a:solidFill>
                <a:latin typeface="Menlo" panose="020B0609030804020204" pitchFamily="49" charset="0"/>
              </a:rPr>
              <a:t>load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76" b="0" dirty="0">
                <a:solidFill>
                  <a:srgbClr val="001080"/>
                </a:solidFill>
                <a:latin typeface="Menlo" panose="020B0609030804020204" pitchFamily="49" charset="0"/>
              </a:rPr>
              <a:t>obj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176" b="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1176" b="0" dirty="0">
                <a:solidFill>
                  <a:srgbClr val="AF00DB"/>
                </a:solidFill>
                <a:latin typeface="Menlo" panose="020B0609030804020204" pitchFamily="49" charset="0"/>
              </a:rPr>
              <a:t>            return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76" b="0" dirty="0" err="1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176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176" b="0" dirty="0" err="1">
                <a:solidFill>
                  <a:srgbClr val="795E26"/>
                </a:solidFill>
                <a:latin typeface="Menlo" panose="020B0609030804020204" pitchFamily="49" charset="0"/>
              </a:rPr>
              <a:t>sync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           .</a:t>
            </a:r>
            <a:r>
              <a:rPr lang="en-US" sz="1176" b="0" dirty="0">
                <a:solidFill>
                  <a:srgbClr val="795E26"/>
                </a:solidFill>
                <a:latin typeface="Menlo" panose="020B0609030804020204" pitchFamily="49" charset="0"/>
              </a:rPr>
              <a:t>then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(() </a:t>
            </a:r>
            <a:r>
              <a:rPr lang="en-US" sz="1176" b="0" dirty="0">
                <a:solidFill>
                  <a:srgbClr val="0000FF"/>
                </a:solidFill>
                <a:latin typeface="Menlo" panose="020B0609030804020204" pitchFamily="49" charset="0"/>
              </a:rPr>
              <a:t>=&gt;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</a:t>
            </a:r>
            <a:r>
              <a:rPr lang="en-US" sz="1176" b="0" dirty="0">
                <a:solidFill>
                  <a:srgbClr val="008000"/>
                </a:solidFill>
                <a:latin typeface="Menlo" panose="020B0609030804020204" pitchFamily="49" charset="0"/>
              </a:rPr>
              <a:t>// Do more Word stuff</a:t>
            </a:r>
            <a:endParaRPr lang="en-US" sz="1176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           });</a:t>
            </a:r>
          </a:p>
          <a:p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       })</a:t>
            </a:r>
          </a:p>
          <a:p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       .</a:t>
            </a:r>
            <a:r>
              <a:rPr lang="en-US" sz="1176" b="0" dirty="0">
                <a:solidFill>
                  <a:srgbClr val="795E26"/>
                </a:solidFill>
                <a:latin typeface="Menlo" panose="020B0609030804020204" pitchFamily="49" charset="0"/>
              </a:rPr>
              <a:t>catch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76" b="0" dirty="0">
                <a:solidFill>
                  <a:srgbClr val="0000FF"/>
                </a:solidFill>
                <a:latin typeface="Menlo" panose="020B0609030804020204" pitchFamily="49" charset="0"/>
              </a:rPr>
              <a:t>function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176" b="0" dirty="0">
                <a:solidFill>
                  <a:srgbClr val="001080"/>
                </a:solidFill>
                <a:latin typeface="Menlo" panose="020B0609030804020204" pitchFamily="49" charset="0"/>
              </a:rPr>
              <a:t>error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176" b="0" dirty="0">
                <a:solidFill>
                  <a:srgbClr val="267F99"/>
                </a:solidFill>
                <a:latin typeface="Menlo" panose="020B0609030804020204" pitchFamily="49" charset="0"/>
              </a:rPr>
              <a:t>            </a:t>
            </a:r>
            <a:r>
              <a:rPr lang="en-US" sz="1176" b="0" dirty="0" err="1">
                <a:solidFill>
                  <a:srgbClr val="267F99"/>
                </a:solidFill>
                <a:latin typeface="Menlo" panose="020B0609030804020204" pitchFamily="49" charset="0"/>
              </a:rPr>
              <a:t>console</a:t>
            </a:r>
            <a:r>
              <a:rPr lang="en-US" sz="1176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176" b="0" dirty="0" err="1">
                <a:solidFill>
                  <a:srgbClr val="795E26"/>
                </a:solidFill>
                <a:latin typeface="Menlo" panose="020B0609030804020204" pitchFamily="49" charset="0"/>
              </a:rPr>
              <a:t>log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76" b="0" dirty="0">
                <a:solidFill>
                  <a:srgbClr val="A31515"/>
                </a:solidFill>
                <a:latin typeface="Menlo" panose="020B0609030804020204" pitchFamily="49" charset="0"/>
              </a:rPr>
              <a:t>"Error: "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sz="1176" b="0" dirty="0" err="1">
                <a:solidFill>
                  <a:srgbClr val="267F99"/>
                </a:solidFill>
                <a:latin typeface="Menlo" panose="020B0609030804020204" pitchFamily="49" charset="0"/>
              </a:rPr>
              <a:t>JSON</a:t>
            </a:r>
            <a:r>
              <a:rPr lang="en-US" sz="1176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176" b="0" dirty="0" err="1">
                <a:solidFill>
                  <a:srgbClr val="795E26"/>
                </a:solidFill>
                <a:latin typeface="Menlo" panose="020B0609030804020204" pitchFamily="49" charset="0"/>
              </a:rPr>
              <a:t>stringify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76" b="0" dirty="0">
                <a:solidFill>
                  <a:srgbClr val="001080"/>
                </a:solidFill>
                <a:latin typeface="Menlo" panose="020B0609030804020204" pitchFamily="49" charset="0"/>
              </a:rPr>
              <a:t>error</a:t>
            </a:r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       });</a:t>
            </a:r>
          </a:p>
          <a:p>
            <a:r>
              <a:rPr lang="en-US" sz="1176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7D7AC3-A58D-244D-AC5E-AFD998B74000}"/>
              </a:ext>
            </a:extLst>
          </p:cNvPr>
          <p:cNvGrpSpPr/>
          <p:nvPr/>
        </p:nvGrpSpPr>
        <p:grpSpPr>
          <a:xfrm>
            <a:off x="4564031" y="1214396"/>
            <a:ext cx="4437569" cy="342384"/>
            <a:chOff x="4655549" y="1238250"/>
            <a:chExt cx="4526551" cy="34925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B4066EE-DD5A-1C45-AC8A-1CB33DD70528}"/>
                </a:ext>
              </a:extLst>
            </p:cNvPr>
            <p:cNvSpPr/>
            <p:nvPr/>
          </p:nvSpPr>
          <p:spPr bwMode="auto">
            <a:xfrm>
              <a:off x="5394960" y="1238250"/>
              <a:ext cx="3787140" cy="349250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995DC5-F03D-5D46-AA2C-56081836A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549" y="1409700"/>
              <a:ext cx="739411" cy="17780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17B67BC-2FC5-924B-8EDA-66EFDE15BD34}"/>
              </a:ext>
            </a:extLst>
          </p:cNvPr>
          <p:cNvGrpSpPr/>
          <p:nvPr/>
        </p:nvGrpSpPr>
        <p:grpSpPr>
          <a:xfrm>
            <a:off x="4192408" y="1572574"/>
            <a:ext cx="7198431" cy="930042"/>
            <a:chOff x="4655549" y="1629408"/>
            <a:chExt cx="7342775" cy="94869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297F0B2-9D41-104E-B683-1D7299EB94FA}"/>
                </a:ext>
              </a:extLst>
            </p:cNvPr>
            <p:cNvSpPr/>
            <p:nvPr/>
          </p:nvSpPr>
          <p:spPr bwMode="auto">
            <a:xfrm>
              <a:off x="5788659" y="1629408"/>
              <a:ext cx="6209665" cy="948691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230D6CD-666E-854E-B290-D8F549375FE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flipV="1">
              <a:off x="4655549" y="2103754"/>
              <a:ext cx="1133110" cy="33774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F2C73D3-1C75-EC4B-BFAB-222740BDD4CD}"/>
              </a:ext>
            </a:extLst>
          </p:cNvPr>
          <p:cNvGrpSpPr/>
          <p:nvPr/>
        </p:nvGrpSpPr>
        <p:grpSpPr>
          <a:xfrm>
            <a:off x="4019203" y="2911375"/>
            <a:ext cx="4405715" cy="2691767"/>
            <a:chOff x="4688041" y="2969256"/>
            <a:chExt cx="4494059" cy="274574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43FD707-0264-DE49-9B86-4B27397C5149}"/>
                </a:ext>
              </a:extLst>
            </p:cNvPr>
            <p:cNvSpPr/>
            <p:nvPr/>
          </p:nvSpPr>
          <p:spPr bwMode="auto">
            <a:xfrm>
              <a:off x="6131560" y="2969256"/>
              <a:ext cx="3050540" cy="2745743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3E5DE1-61D1-4B45-B6F2-7A3EBBF64354}"/>
                </a:ext>
              </a:extLst>
            </p:cNvPr>
            <p:cNvCxnSpPr>
              <a:cxnSpLocks/>
            </p:cNvCxnSpPr>
            <p:nvPr/>
          </p:nvCxnSpPr>
          <p:spPr>
            <a:xfrm>
              <a:off x="4688041" y="3258420"/>
              <a:ext cx="1443519" cy="18328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AC4C38-C950-7E4E-8CD1-C483F68AEF9B}"/>
              </a:ext>
            </a:extLst>
          </p:cNvPr>
          <p:cNvGrpSpPr/>
          <p:nvPr/>
        </p:nvGrpSpPr>
        <p:grpSpPr>
          <a:xfrm>
            <a:off x="3903277" y="3574145"/>
            <a:ext cx="4437569" cy="490403"/>
            <a:chOff x="4655549" y="3626167"/>
            <a:chExt cx="4526551" cy="50023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E870C6A-92B2-1540-BBBC-EA7321936D87}"/>
                </a:ext>
              </a:extLst>
            </p:cNvPr>
            <p:cNvSpPr/>
            <p:nvPr/>
          </p:nvSpPr>
          <p:spPr bwMode="auto">
            <a:xfrm>
              <a:off x="6499860" y="3626167"/>
              <a:ext cx="2682240" cy="349250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29A99B3-A046-F546-BF19-E90C236F6B15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 flipV="1">
              <a:off x="4655549" y="3800792"/>
              <a:ext cx="1844311" cy="325612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F4F74B3-1CF2-3E4F-BB21-875B77E6AD21}"/>
              </a:ext>
            </a:extLst>
          </p:cNvPr>
          <p:cNvGrpSpPr/>
          <p:nvPr/>
        </p:nvGrpSpPr>
        <p:grpSpPr>
          <a:xfrm>
            <a:off x="3903277" y="3934949"/>
            <a:ext cx="3914654" cy="982758"/>
            <a:chOff x="4655549" y="3991924"/>
            <a:chExt cx="3993151" cy="100246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E2A9558-7777-9743-A9C3-27BA60F3BA15}"/>
                </a:ext>
              </a:extLst>
            </p:cNvPr>
            <p:cNvSpPr/>
            <p:nvPr/>
          </p:nvSpPr>
          <p:spPr bwMode="auto">
            <a:xfrm>
              <a:off x="6499860" y="3991924"/>
              <a:ext cx="2148840" cy="349250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BD47C9B-388F-4046-86FA-1D5CC38C82EA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 flipV="1">
              <a:off x="4655549" y="4166549"/>
              <a:ext cx="1844311" cy="827839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2E219DD-CA1A-4143-A356-489BD0A28F27}"/>
              </a:ext>
            </a:extLst>
          </p:cNvPr>
          <p:cNvGrpSpPr/>
          <p:nvPr/>
        </p:nvGrpSpPr>
        <p:grpSpPr>
          <a:xfrm>
            <a:off x="3903277" y="4283463"/>
            <a:ext cx="4238363" cy="1486916"/>
            <a:chOff x="4655549" y="4341173"/>
            <a:chExt cx="4323351" cy="151673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0F17A52-655B-F74B-BB49-FC5095BA6CB7}"/>
                </a:ext>
              </a:extLst>
            </p:cNvPr>
            <p:cNvSpPr/>
            <p:nvPr/>
          </p:nvSpPr>
          <p:spPr bwMode="auto">
            <a:xfrm>
              <a:off x="6499860" y="4341173"/>
              <a:ext cx="2479040" cy="951445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FD16C8-B9AF-D948-AE1B-B29E263D4D22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flipV="1">
              <a:off x="4655549" y="4816896"/>
              <a:ext cx="1844311" cy="1041009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9C0641-09ED-5546-A133-99FABF348490}"/>
              </a:ext>
            </a:extLst>
          </p:cNvPr>
          <p:cNvGrpSpPr/>
          <p:nvPr/>
        </p:nvGrpSpPr>
        <p:grpSpPr>
          <a:xfrm>
            <a:off x="3979189" y="5628148"/>
            <a:ext cx="6177874" cy="965865"/>
            <a:chOff x="4655549" y="5712631"/>
            <a:chExt cx="6301753" cy="9852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1076E6-6FAB-3E42-A47E-66BA6831FB36}"/>
                </a:ext>
              </a:extLst>
            </p:cNvPr>
            <p:cNvSpPr/>
            <p:nvPr/>
          </p:nvSpPr>
          <p:spPr bwMode="auto">
            <a:xfrm>
              <a:off x="6131560" y="5712631"/>
              <a:ext cx="4825742" cy="951445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A5B69D-9239-E943-89CA-8465DD0F7A8B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4655549" y="6188354"/>
              <a:ext cx="1476011" cy="50951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1168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D0757-0680-49A2-8848-7D301241A3B7}"/>
              </a:ext>
            </a:extLst>
          </p:cNvPr>
          <p:cNvSpPr txBox="1">
            <a:spLocks/>
          </p:cNvSpPr>
          <p:nvPr/>
        </p:nvSpPr>
        <p:spPr>
          <a:xfrm>
            <a:off x="455996" y="1471478"/>
            <a:ext cx="6969391" cy="4122154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Hierarchy of a document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Office.js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provides context to a Word document through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Word.run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and the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context.document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property.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The document contains a body, which contains a number of collections, including paragraphs, tables, and more.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The relationships in this hierarchy are exposed as properties in the API allowing traversal up (ex: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paragraph.parentBody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), down (ex: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body.paragraphs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), and horizontal (ex: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paragraph.getNext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() or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paragraph.getPrevious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()).</a:t>
            </a:r>
            <a:endParaRPr lang="en-US" sz="1568" dirty="0">
              <a:solidFill>
                <a:srgbClr val="2F2F2F"/>
              </a:solidFill>
              <a:latin typeface="Segoe UI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endParaRPr lang="en-US" sz="1568" dirty="0">
              <a:solidFill>
                <a:srgbClr val="2F2F2F"/>
              </a:solidFill>
              <a:latin typeface="Segoe UI Semibold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Paragraphs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Office.js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allows you to insert new paragraphs and edit/delete/clear existing paragraphs and how they appear in a document.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Paragraphs are aware of their siblings using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getNext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and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getPrevious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operations as well as when inserting a paragraph relative to self (using “before” of “after” location).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FFC4D-D2E6-46BF-8DD2-F7E2619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Paragraphs</a:t>
            </a:r>
          </a:p>
        </p:txBody>
      </p:sp>
      <p:sp>
        <p:nvSpPr>
          <p:cNvPr id="3" name="Rectangle 2" descr="Diagram of the object hierarchy in Word with a document at the root, containing a single body, which contains a collection of paragraphs">
            <a:extLst>
              <a:ext uri="{FF2B5EF4-FFF2-40B4-BE49-F238E27FC236}">
                <a16:creationId xmlns:a16="http://schemas.microsoft.com/office/drawing/2014/main" id="{54F7E05E-618B-E942-AAD7-E79B457BD650}"/>
              </a:ext>
            </a:extLst>
          </p:cNvPr>
          <p:cNvSpPr/>
          <p:nvPr/>
        </p:nvSpPr>
        <p:spPr bwMode="auto">
          <a:xfrm>
            <a:off x="7694314" y="1330184"/>
            <a:ext cx="4068150" cy="50533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AF093-DA3F-BD4C-A515-546E6E90B2C7}"/>
              </a:ext>
            </a:extLst>
          </p:cNvPr>
          <p:cNvSpPr/>
          <p:nvPr/>
        </p:nvSpPr>
        <p:spPr bwMode="auto">
          <a:xfrm>
            <a:off x="7933360" y="1987562"/>
            <a:ext cx="3585699" cy="406379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985373-12CB-3F48-B7A2-7B5DC23A898C}"/>
              </a:ext>
            </a:extLst>
          </p:cNvPr>
          <p:cNvSpPr/>
          <p:nvPr/>
        </p:nvSpPr>
        <p:spPr bwMode="auto">
          <a:xfrm>
            <a:off x="8090234" y="3750370"/>
            <a:ext cx="3271951" cy="1016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0223F-6678-0A49-8DD7-5CBD637A5FD5}"/>
              </a:ext>
            </a:extLst>
          </p:cNvPr>
          <p:cNvSpPr/>
          <p:nvPr/>
        </p:nvSpPr>
        <p:spPr bwMode="auto">
          <a:xfrm>
            <a:off x="8090234" y="2685385"/>
            <a:ext cx="3271951" cy="1016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FEC96B-4B29-BC49-8F18-8FC4B9063C8C}"/>
              </a:ext>
            </a:extLst>
          </p:cNvPr>
          <p:cNvSpPr/>
          <p:nvPr/>
        </p:nvSpPr>
        <p:spPr bwMode="auto">
          <a:xfrm>
            <a:off x="8090234" y="4815355"/>
            <a:ext cx="3271951" cy="101626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83437-7035-9147-BF06-EFD4AC37F876}"/>
              </a:ext>
            </a:extLst>
          </p:cNvPr>
          <p:cNvSpPr txBox="1"/>
          <p:nvPr/>
        </p:nvSpPr>
        <p:spPr>
          <a:xfrm>
            <a:off x="7689956" y="1372040"/>
            <a:ext cx="171821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document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6EF1E-CB35-3D4A-BA56-1D384046C79F}"/>
              </a:ext>
            </a:extLst>
          </p:cNvPr>
          <p:cNvSpPr txBox="1"/>
          <p:nvPr/>
        </p:nvSpPr>
        <p:spPr>
          <a:xfrm>
            <a:off x="7933361" y="2051189"/>
            <a:ext cx="104014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body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FD468-03F4-1849-93FC-CB0C7B15A174}"/>
              </a:ext>
            </a:extLst>
          </p:cNvPr>
          <p:cNvSpPr txBox="1"/>
          <p:nvPr/>
        </p:nvSpPr>
        <p:spPr>
          <a:xfrm>
            <a:off x="8262321" y="3952581"/>
            <a:ext cx="173347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paragraph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71F891-DFF2-3F45-B819-882BFBFE948E}"/>
              </a:ext>
            </a:extLst>
          </p:cNvPr>
          <p:cNvSpPr txBox="1"/>
          <p:nvPr/>
        </p:nvSpPr>
        <p:spPr>
          <a:xfrm>
            <a:off x="8262321" y="2889012"/>
            <a:ext cx="173347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paragraph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96D35-90F8-3E4A-B57B-B561687C7DAC}"/>
              </a:ext>
            </a:extLst>
          </p:cNvPr>
          <p:cNvSpPr txBox="1"/>
          <p:nvPr/>
        </p:nvSpPr>
        <p:spPr>
          <a:xfrm>
            <a:off x="8262321" y="5015728"/>
            <a:ext cx="1733473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paragraph</a:t>
            </a:r>
          </a:p>
        </p:txBody>
      </p:sp>
    </p:spTree>
    <p:extLst>
      <p:ext uri="{BB962C8B-B14F-4D97-AF65-F5344CB8AC3E}">
        <p14:creationId xmlns:p14="http://schemas.microsoft.com/office/powerpoint/2010/main" val="194727551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D0757-0680-49A2-8848-7D301241A3B7}"/>
              </a:ext>
            </a:extLst>
          </p:cNvPr>
          <p:cNvSpPr txBox="1">
            <a:spLocks/>
          </p:cNvSpPr>
          <p:nvPr/>
        </p:nvSpPr>
        <p:spPr>
          <a:xfrm>
            <a:off x="455996" y="1471477"/>
            <a:ext cx="6625762" cy="468581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Styles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Styles in Microsoft Word are similar to a CSS class in HTML. They provide a pre-configured and reusable set of formatting to be applied to a paragraph or range of text.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Office.js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can apply both out of the box styles and custom styles to paragraphs and ranges of text.</a:t>
            </a:r>
            <a:endParaRPr lang="en-US" sz="1568" dirty="0">
              <a:solidFill>
                <a:srgbClr val="2F2F2F"/>
              </a:solidFill>
              <a:latin typeface="Segoe UI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endParaRPr lang="en-US" sz="1568" dirty="0">
              <a:solidFill>
                <a:srgbClr val="2F2F2F"/>
              </a:solidFill>
              <a:latin typeface="Segoe UI Semibold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Fonts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Modifying a font is similar to applying an inline style in HTML.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Setting a font allows you to manipulate the font family, weight, size, colors, and more.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Like styles, fonts can be applied to an entire paragraph or range of text.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endParaRPr lang="en-US" sz="1568" b="1" dirty="0">
              <a:solidFill>
                <a:srgbClr val="D83B01"/>
              </a:solidFill>
              <a:latin typeface="Segoe UI Semibold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Paragraph formatting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In addition to styles and fonts, paragraphs offer additional formatting through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Office.js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such as alignment, indention, and line spacing.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endParaRPr lang="en-US" sz="1568" dirty="0">
              <a:solidFill>
                <a:srgbClr val="2F2F2F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FFC4D-D2E6-46BF-8DD2-F7E2619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Formatting</a:t>
            </a:r>
          </a:p>
        </p:txBody>
      </p:sp>
      <p:pic>
        <p:nvPicPr>
          <p:cNvPr id="3" name="Picture 2" descr="Screen shot of the built-in and custom styles available through the Word ribbon">
            <a:extLst>
              <a:ext uri="{FF2B5EF4-FFF2-40B4-BE49-F238E27FC236}">
                <a16:creationId xmlns:a16="http://schemas.microsoft.com/office/drawing/2014/main" id="{5C345073-E568-B54C-94EA-A0F99632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21" y="1471477"/>
            <a:ext cx="4182800" cy="2420504"/>
          </a:xfrm>
          <a:prstGeom prst="rect">
            <a:avLst/>
          </a:prstGeom>
        </p:spPr>
      </p:pic>
      <p:pic>
        <p:nvPicPr>
          <p:cNvPr id="4" name="Picture 3" descr="Sceen shot of the font authoring tools in the Word ribbon">
            <a:extLst>
              <a:ext uri="{FF2B5EF4-FFF2-40B4-BE49-F238E27FC236}">
                <a16:creationId xmlns:a16="http://schemas.microsoft.com/office/drawing/2014/main" id="{B5ED2A62-8DFE-A64B-B08A-CDEF9523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121" y="4339553"/>
            <a:ext cx="4182800" cy="84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682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D0757-0680-49A2-8848-7D301241A3B7}"/>
              </a:ext>
            </a:extLst>
          </p:cNvPr>
          <p:cNvSpPr txBox="1">
            <a:spLocks/>
          </p:cNvSpPr>
          <p:nvPr/>
        </p:nvSpPr>
        <p:spPr>
          <a:xfrm>
            <a:off x="455996" y="1471478"/>
            <a:ext cx="5789098" cy="295933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Ranges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A range is any contiguous area of a document in Microsoft Word.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Ranges can be established through a number of ways, including search, selection, or conversion (ex: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paragraph.getRange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()). </a:t>
            </a:r>
            <a:endParaRPr lang="en-US" sz="1568" dirty="0">
              <a:solidFill>
                <a:srgbClr val="2F2F2F"/>
              </a:solidFill>
              <a:latin typeface="Segoe UI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endParaRPr lang="en-US" sz="1568" dirty="0">
              <a:solidFill>
                <a:srgbClr val="2F2F2F"/>
              </a:solidFill>
              <a:latin typeface="Segoe UI Semibold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Selections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"/>
              </a:rPr>
              <a:t>Selections allow you to manipulate both the content and location of focus in the document.</a:t>
            </a:r>
            <a:endParaRPr lang="en-US" sz="1568" dirty="0">
              <a:solidFill>
                <a:srgbClr val="2F2F2F"/>
              </a:solidFill>
              <a:latin typeface="Segoe UI Semibold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You can get the selection as a range or set the selection on a range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FFC4D-D2E6-46BF-8DD2-F7E2619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Selections and Ranges</a:t>
            </a:r>
          </a:p>
        </p:txBody>
      </p:sp>
      <p:pic>
        <p:nvPicPr>
          <p:cNvPr id="5" name="Picture 4" descr="Screen shot of range selections in a document based on a search for the term &quot;Office&quot;">
            <a:extLst>
              <a:ext uri="{FF2B5EF4-FFF2-40B4-BE49-F238E27FC236}">
                <a16:creationId xmlns:a16="http://schemas.microsoft.com/office/drawing/2014/main" id="{13F2FB5C-03C4-7241-AEDA-365E1D5C2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07" y="1471477"/>
            <a:ext cx="5333957" cy="36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2641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1" y="1434767"/>
            <a:ext cx="12192000" cy="54227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Selections and Ranges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13749" y="1688754"/>
            <a:ext cx="11560225" cy="2538924"/>
          </a:xfrm>
          <a:ln>
            <a:noFill/>
          </a:ln>
        </p:spPr>
        <p:txBody>
          <a:bodyPr vert="horz" wrap="square" lIns="89642" tIns="89642" rIns="89642" bIns="89642" rtlCol="0">
            <a:spAutoFit/>
          </a:bodyPr>
          <a:lstStyle/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selected range of text</a:t>
            </a:r>
            <a:endParaRPr lang="en-US" sz="1765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65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originalRange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765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65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getSelection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765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Append text to a range of text (“replace”, “start”, “end”, “before”, “after”)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originalRange</a:t>
            </a:r>
            <a:r>
              <a:rPr lang="en-US" sz="1765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65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insertText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added to the end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765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Select a range of text (</a:t>
            </a:r>
            <a:r>
              <a:rPr lang="en-US" sz="1765" b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selectionMode</a:t>
            </a: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support “Select”, “Start”, “End”)</a:t>
            </a:r>
            <a:endParaRPr lang="en-US" sz="1765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someRange</a:t>
            </a:r>
            <a:r>
              <a:rPr lang="en-US" sz="1765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65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'Select'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765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3078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D98A7E-70CD-441F-8004-DD6163F4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A0F70-E7C0-4C1A-8F50-2C6DB1AF1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is an Office add-in? </a:t>
            </a:r>
          </a:p>
          <a:p>
            <a:r>
              <a:rPr lang="en-AU" dirty="0"/>
              <a:t>Ways we can extend and customise Office products using add-ins</a:t>
            </a:r>
          </a:p>
          <a:p>
            <a:r>
              <a:rPr lang="en-AU" dirty="0"/>
              <a:t>The Office JavaScript API</a:t>
            </a:r>
          </a:p>
          <a:p>
            <a:r>
              <a:rPr lang="en-AU" dirty="0"/>
              <a:t>Quick look at Word Add-ins</a:t>
            </a:r>
          </a:p>
          <a:p>
            <a:r>
              <a:rPr lang="en-AU" dirty="0"/>
              <a:t>Quick look at Excel Add-ins</a:t>
            </a:r>
          </a:p>
          <a:p>
            <a:r>
              <a:rPr lang="en-AU" dirty="0"/>
              <a:t>My top 2 tips for getting started with add-in development</a:t>
            </a:r>
          </a:p>
          <a:p>
            <a:endParaRPr lang="en-AU" dirty="0"/>
          </a:p>
        </p:txBody>
      </p:sp>
      <p:pic>
        <p:nvPicPr>
          <p:cNvPr id="5" name="Picture 2" descr="Image result for office add ins community call side office.js excel api roadmap">
            <a:extLst>
              <a:ext uri="{FF2B5EF4-FFF2-40B4-BE49-F238E27FC236}">
                <a16:creationId xmlns:a16="http://schemas.microsoft.com/office/drawing/2014/main" id="{39A38958-8381-42FA-9BE7-EB9928B9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403" y="1584000"/>
            <a:ext cx="2143125" cy="2143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5758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D0757-0680-49A2-8848-7D301241A3B7}"/>
              </a:ext>
            </a:extLst>
          </p:cNvPr>
          <p:cNvSpPr txBox="1">
            <a:spLocks/>
          </p:cNvSpPr>
          <p:nvPr/>
        </p:nvSpPr>
        <p:spPr>
          <a:xfrm>
            <a:off x="455996" y="1471477"/>
            <a:ext cx="5789098" cy="245695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Images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Images can be challenging to work with in JavaScript, but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Office.js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allows images to be manipulated as base64 encoded strings.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Images can be inserted into the body, paragraphs, or ranges of a document. All of these objects have an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inlinePictures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collection.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Office.js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allows you to manipulate how the images is displayed in the document through properties such as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lockAspectRatio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, height, width, and more.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FFC4D-D2E6-46BF-8DD2-F7E2619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3" name="Picture 2" descr="Screen shot of a image inserted into a Word document.">
            <a:extLst>
              <a:ext uri="{FF2B5EF4-FFF2-40B4-BE49-F238E27FC236}">
                <a16:creationId xmlns:a16="http://schemas.microsoft.com/office/drawing/2014/main" id="{EA8BDDB2-3B34-A241-9142-D2527188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343" y="1471478"/>
            <a:ext cx="5235121" cy="30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405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1" y="1434767"/>
            <a:ext cx="12192000" cy="54227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13749" y="1688754"/>
            <a:ext cx="11560225" cy="3375689"/>
          </a:xfrm>
          <a:ln>
            <a:noFill/>
          </a:ln>
        </p:spPr>
        <p:txBody>
          <a:bodyPr vert="horz" wrap="square" lIns="89642" tIns="89642" rIns="89642" bIns="89642" rtlCol="0">
            <a:spAutoFit/>
          </a:bodyPr>
          <a:lstStyle/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all inline pictures in body (also valid for paragraph or range)</a:t>
            </a:r>
            <a:endParaRPr lang="en-US" sz="1765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65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images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body.inlinePictures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765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an image from base64 encoded string (</a:t>
            </a:r>
            <a:r>
              <a:rPr lang="en-US" sz="1765" b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insertLocation</a:t>
            </a: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support “Start”, “End”)</a:t>
            </a:r>
          </a:p>
          <a:p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65" b="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insertInlinePictureFromBase64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base64Image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"End"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765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Retrieves the base64 encoded string of an inline picture</a:t>
            </a:r>
            <a:endParaRPr lang="en-US" sz="1765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base64 = someInlinePicture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65" b="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getBase64ImageSrc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765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Locks the aspect ratio and sets the width of an inline picture</a:t>
            </a:r>
            <a:endParaRPr lang="en-US" sz="1765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someInlinePicture.lockAspectRatio</a:t>
            </a:r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65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someInlinePicture.width</a:t>
            </a:r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65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400</a:t>
            </a:r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765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64403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D0757-0680-49A2-8848-7D301241A3B7}"/>
              </a:ext>
            </a:extLst>
          </p:cNvPr>
          <p:cNvSpPr txBox="1">
            <a:spLocks/>
          </p:cNvSpPr>
          <p:nvPr/>
        </p:nvSpPr>
        <p:spPr>
          <a:xfrm>
            <a:off x="455996" y="1471477"/>
            <a:ext cx="5789098" cy="252846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Tables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Office.js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allows a table to be inserted relative to paragraphs, ranges and the body of a document.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The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insertTable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function specifies the dimensions of the table, the insert location, and a 2D array of values.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The tables property allows tables to be accessed and manipulated in JavaScript on body and range objects.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It is important to note that tables can be inserted relative to a paragraph, but a table does not exist within a paragraph (this is different from an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inlinePicture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FFC4D-D2E6-46BF-8DD2-F7E2619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pic>
        <p:nvPicPr>
          <p:cNvPr id="3" name="Picture 2" descr="Screen shot of a table in a Word document.">
            <a:extLst>
              <a:ext uri="{FF2B5EF4-FFF2-40B4-BE49-F238E27FC236}">
                <a16:creationId xmlns:a16="http://schemas.microsoft.com/office/drawing/2014/main" id="{0F915EE0-1B48-3F40-8B6F-6B2D5A39D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231" y="1471476"/>
            <a:ext cx="5235121" cy="30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400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1" y="1434767"/>
            <a:ext cx="12192000" cy="54227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13749" y="1688754"/>
            <a:ext cx="11560225" cy="5140213"/>
          </a:xfrm>
          <a:ln>
            <a:noFill/>
          </a:ln>
        </p:spPr>
        <p:txBody>
          <a:bodyPr vert="horz" wrap="square" lIns="89642" tIns="89642" rIns="89642" bIns="89642" rtlCol="0">
            <a:spAutoFit/>
          </a:bodyPr>
          <a:lstStyle/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all tables in body (also valid for range)</a:t>
            </a:r>
            <a:endParaRPr lang="en-US" sz="1765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65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originalRange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body.tables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765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Inserts a 3x3 table into the paragraph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tableData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</a:p>
          <a:p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"Birth City"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"434"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"Chicago"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"Sue"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"719"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"Havana"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1765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765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insertTable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65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"After"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tableData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765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the number of rows in a table</a:t>
            </a:r>
            <a:endParaRPr lang="en-US" sz="1765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65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table.rowCount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765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765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Gets the values from a table as a 2D array</a:t>
            </a:r>
            <a:endParaRPr lang="en-US" sz="1765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65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765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array2D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765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table.values</a:t>
            </a:r>
            <a:r>
              <a:rPr lang="en-US" sz="1765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72398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Excel Add-ins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505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D0757-0680-49A2-8848-7D301241A3B7}"/>
              </a:ext>
            </a:extLst>
          </p:cNvPr>
          <p:cNvSpPr txBox="1">
            <a:spLocks/>
          </p:cNvSpPr>
          <p:nvPr/>
        </p:nvSpPr>
        <p:spPr>
          <a:xfrm>
            <a:off x="455996" y="1471477"/>
            <a:ext cx="7147986" cy="41990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Hierarchy of a workbook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 err="1">
                <a:solidFill>
                  <a:srgbClr val="2F2F2F"/>
                </a:solidFill>
                <a:latin typeface="Segoe UI"/>
              </a:rPr>
              <a:t>Office.js</a:t>
            </a:r>
            <a:r>
              <a:rPr lang="en-US" sz="1568" dirty="0">
                <a:solidFill>
                  <a:srgbClr val="2F2F2F"/>
                </a:solidFill>
                <a:latin typeface="Segoe UI"/>
              </a:rPr>
              <a:t> provides context to an Excel workbook through </a:t>
            </a:r>
            <a:r>
              <a:rPr lang="en-US" sz="1568" dirty="0" err="1">
                <a:solidFill>
                  <a:srgbClr val="2F2F2F"/>
                </a:solidFill>
                <a:latin typeface="Segoe UI"/>
              </a:rPr>
              <a:t>Excel.run</a:t>
            </a:r>
            <a:r>
              <a:rPr lang="en-US" sz="1568" dirty="0">
                <a:solidFill>
                  <a:srgbClr val="2F2F2F"/>
                </a:solidFill>
                <a:latin typeface="Segoe UI"/>
              </a:rPr>
              <a:t> and the </a:t>
            </a:r>
            <a:r>
              <a:rPr lang="en-US" sz="1568" dirty="0" err="1">
                <a:solidFill>
                  <a:srgbClr val="2F2F2F"/>
                </a:solidFill>
                <a:latin typeface="Segoe UI"/>
              </a:rPr>
              <a:t>context.workbook</a:t>
            </a:r>
            <a:r>
              <a:rPr lang="en-US" sz="1568" dirty="0">
                <a:solidFill>
                  <a:srgbClr val="2F2F2F"/>
                </a:solidFill>
                <a:latin typeface="Segoe UI"/>
              </a:rPr>
              <a:t> property. 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The workbook contains worksheets, which contains a number of collections, including charts, tables,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pivotTables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, and more.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Many objects within a worksheet can be accessed directly from the workbook object, including tables and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pivotTables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.</a:t>
            </a:r>
            <a:endParaRPr lang="en-US" sz="1568" dirty="0">
              <a:solidFill>
                <a:srgbClr val="2F2F2F"/>
              </a:solidFill>
              <a:latin typeface="Segoe UI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endParaRPr lang="en-US" sz="1568" dirty="0">
              <a:solidFill>
                <a:srgbClr val="2F2F2F"/>
              </a:solidFill>
              <a:latin typeface="Segoe UI Semibold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Worksheets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Worksheets are aware of their siblings using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getNext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and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getPrevious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operations.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You can get the active worksheet using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workbook.worksheets.getActiveWorkshee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() and set the active worksheet using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worksheet.activate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().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Office.js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also offers a number of worksheet events such as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onActivated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,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onDeactivated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,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onSelectionChanged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and more.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FFC4D-D2E6-46BF-8DD2-F7E2619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object hierarchy</a:t>
            </a:r>
          </a:p>
        </p:txBody>
      </p:sp>
      <p:sp>
        <p:nvSpPr>
          <p:cNvPr id="3" name="Rectangle 2" descr="Diagram of the object hierarchy in Excel, with a root workbook containing a collection of worksheets, each with a collections of tables, charts, and more.">
            <a:extLst>
              <a:ext uri="{FF2B5EF4-FFF2-40B4-BE49-F238E27FC236}">
                <a16:creationId xmlns:a16="http://schemas.microsoft.com/office/drawing/2014/main" id="{54F7E05E-618B-E942-AAD7-E79B457BD650}"/>
              </a:ext>
            </a:extLst>
          </p:cNvPr>
          <p:cNvSpPr/>
          <p:nvPr/>
        </p:nvSpPr>
        <p:spPr bwMode="auto">
          <a:xfrm>
            <a:off x="7694314" y="1330184"/>
            <a:ext cx="4068150" cy="505339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AF093-DA3F-BD4C-A515-546E6E90B2C7}"/>
              </a:ext>
            </a:extLst>
          </p:cNvPr>
          <p:cNvSpPr/>
          <p:nvPr/>
        </p:nvSpPr>
        <p:spPr bwMode="auto">
          <a:xfrm>
            <a:off x="7933360" y="1987562"/>
            <a:ext cx="3585699" cy="19123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0223F-6678-0A49-8DD7-5CBD637A5FD5}"/>
              </a:ext>
            </a:extLst>
          </p:cNvPr>
          <p:cNvSpPr/>
          <p:nvPr/>
        </p:nvSpPr>
        <p:spPr bwMode="auto">
          <a:xfrm>
            <a:off x="8090234" y="2461279"/>
            <a:ext cx="3271951" cy="5968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83437-7035-9147-BF06-EFD4AC37F876}"/>
              </a:ext>
            </a:extLst>
          </p:cNvPr>
          <p:cNvSpPr txBox="1"/>
          <p:nvPr/>
        </p:nvSpPr>
        <p:spPr>
          <a:xfrm>
            <a:off x="7689956" y="1372040"/>
            <a:ext cx="1691666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workbook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6EF1E-CB35-3D4A-BA56-1D384046C79F}"/>
              </a:ext>
            </a:extLst>
          </p:cNvPr>
          <p:cNvSpPr txBox="1"/>
          <p:nvPr/>
        </p:nvSpPr>
        <p:spPr>
          <a:xfrm>
            <a:off x="7933361" y="1886844"/>
            <a:ext cx="172693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worksheet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71F891-DFF2-3F45-B819-882BFBFE948E}"/>
              </a:ext>
            </a:extLst>
          </p:cNvPr>
          <p:cNvSpPr txBox="1"/>
          <p:nvPr/>
        </p:nvSpPr>
        <p:spPr>
          <a:xfrm>
            <a:off x="8114552" y="2466963"/>
            <a:ext cx="10273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0B92B-B01D-124E-BBE7-4EB3CC66FD53}"/>
              </a:ext>
            </a:extLst>
          </p:cNvPr>
          <p:cNvSpPr/>
          <p:nvPr/>
        </p:nvSpPr>
        <p:spPr bwMode="auto">
          <a:xfrm>
            <a:off x="8090234" y="3118658"/>
            <a:ext cx="3271951" cy="5968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A25C47-2691-AB4B-B4C9-0FB7B7B5B792}"/>
              </a:ext>
            </a:extLst>
          </p:cNvPr>
          <p:cNvSpPr txBox="1"/>
          <p:nvPr/>
        </p:nvSpPr>
        <p:spPr>
          <a:xfrm>
            <a:off x="8114551" y="3124341"/>
            <a:ext cx="1042451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chart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DA7E85-84D2-934E-B3E1-6F7502E66489}"/>
              </a:ext>
            </a:extLst>
          </p:cNvPr>
          <p:cNvSpPr/>
          <p:nvPr/>
        </p:nvSpPr>
        <p:spPr bwMode="auto">
          <a:xfrm>
            <a:off x="7933360" y="4163448"/>
            <a:ext cx="3585699" cy="19123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5E4A62-40BD-9649-9EDB-F7559806651F}"/>
              </a:ext>
            </a:extLst>
          </p:cNvPr>
          <p:cNvSpPr/>
          <p:nvPr/>
        </p:nvSpPr>
        <p:spPr bwMode="auto">
          <a:xfrm>
            <a:off x="8090234" y="4637165"/>
            <a:ext cx="3271951" cy="5968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A454B-32B0-0648-8EA9-7E7A32C7E73C}"/>
              </a:ext>
            </a:extLst>
          </p:cNvPr>
          <p:cNvSpPr txBox="1"/>
          <p:nvPr/>
        </p:nvSpPr>
        <p:spPr>
          <a:xfrm>
            <a:off x="7933361" y="4062730"/>
            <a:ext cx="1726932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worksheet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1D3A6-69CA-B448-A193-9C42220CC7AB}"/>
              </a:ext>
            </a:extLst>
          </p:cNvPr>
          <p:cNvSpPr txBox="1"/>
          <p:nvPr/>
        </p:nvSpPr>
        <p:spPr>
          <a:xfrm>
            <a:off x="8114552" y="4642849"/>
            <a:ext cx="1027318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table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1F8F55-1FF9-794D-86EC-F555C9CE190C}"/>
              </a:ext>
            </a:extLst>
          </p:cNvPr>
          <p:cNvSpPr/>
          <p:nvPr/>
        </p:nvSpPr>
        <p:spPr bwMode="auto">
          <a:xfrm>
            <a:off x="8090234" y="5294543"/>
            <a:ext cx="3271951" cy="5968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EEA9F-2F49-A148-A8CD-99DC53EEE183}"/>
              </a:ext>
            </a:extLst>
          </p:cNvPr>
          <p:cNvSpPr txBox="1"/>
          <p:nvPr/>
        </p:nvSpPr>
        <p:spPr>
          <a:xfrm>
            <a:off x="8114551" y="5300227"/>
            <a:ext cx="1042451" cy="61551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"/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287025947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D0757-0680-49A2-8848-7D301241A3B7}"/>
              </a:ext>
            </a:extLst>
          </p:cNvPr>
          <p:cNvSpPr txBox="1">
            <a:spLocks/>
          </p:cNvSpPr>
          <p:nvPr/>
        </p:nvSpPr>
        <p:spPr>
          <a:xfrm>
            <a:off x="455996" y="1471477"/>
            <a:ext cx="5789098" cy="542994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Ranges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A range represents a set of one or more contiguous cells such as a cell, a row, a column, block of cells, etc.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"/>
              </a:rPr>
              <a:t>You can get a range object with </a:t>
            </a:r>
            <a:r>
              <a:rPr lang="en-US" sz="1568" dirty="0" err="1">
                <a:solidFill>
                  <a:srgbClr val="2F2F2F"/>
                </a:solidFill>
                <a:latin typeface="Segoe UI"/>
              </a:rPr>
              <a:t>Office.js</a:t>
            </a:r>
            <a:r>
              <a:rPr lang="en-US" sz="1568" dirty="0">
                <a:solidFill>
                  <a:srgbClr val="2F2F2F"/>
                </a:solidFill>
                <a:latin typeface="Segoe UI"/>
              </a:rPr>
              <a:t> using a worksheet and address (ex: “A1:D4” represents a range from </a:t>
            </a:r>
            <a:r>
              <a:rPr lang="en-US" sz="1568" dirty="0" err="1">
                <a:solidFill>
                  <a:srgbClr val="2F2F2F"/>
                </a:solidFill>
                <a:latin typeface="Segoe UI"/>
              </a:rPr>
              <a:t>topLeft</a:t>
            </a:r>
            <a:r>
              <a:rPr lang="en-US" sz="1568" dirty="0">
                <a:solidFill>
                  <a:srgbClr val="2F2F2F"/>
                </a:solidFill>
                <a:latin typeface="Segoe UI"/>
              </a:rPr>
              <a:t> to </a:t>
            </a:r>
            <a:r>
              <a:rPr lang="en-US" sz="1568" dirty="0" err="1">
                <a:solidFill>
                  <a:srgbClr val="2F2F2F"/>
                </a:solidFill>
                <a:latin typeface="Segoe UI"/>
              </a:rPr>
              <a:t>bottomRight</a:t>
            </a:r>
            <a:r>
              <a:rPr lang="en-US" sz="1568" dirty="0">
                <a:solidFill>
                  <a:srgbClr val="2F2F2F"/>
                </a:solidFill>
                <a:latin typeface="Segoe UI"/>
              </a:rPr>
              <a:t> cells)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endParaRPr lang="en-US" sz="1568" dirty="0">
              <a:solidFill>
                <a:srgbClr val="2F2F2F"/>
              </a:solidFill>
              <a:latin typeface="Segoe UI Semibold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Tables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"/>
              </a:rPr>
              <a:t>A table is established based on a range of data.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The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tables.add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function accepts a data range with a flag to indicate if the table has headers or not.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Existing tables can be retrieved by name/id or iterated through.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After the table is added, headers and table rows can be added using 2D arrays.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endParaRPr lang="en-US" sz="1568" dirty="0">
              <a:solidFill>
                <a:srgbClr val="2F2F2F"/>
              </a:solidFill>
              <a:latin typeface="Segoe UI Semibold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Headers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A table created with a header flag will use the first row in the data range for its headers.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You can also set header values using the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getHeaderRowRange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().values property with a 2D array.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FFC4D-D2E6-46BF-8DD2-F7E2619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headers</a:t>
            </a:r>
          </a:p>
        </p:txBody>
      </p:sp>
      <p:pic>
        <p:nvPicPr>
          <p:cNvPr id="4" name="Picture 3" descr="Screen shot of a table in Excel.">
            <a:extLst>
              <a:ext uri="{FF2B5EF4-FFF2-40B4-BE49-F238E27FC236}">
                <a16:creationId xmlns:a16="http://schemas.microsoft.com/office/drawing/2014/main" id="{0549D5CF-D976-FB43-860C-F21024DB4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738" y="1471477"/>
            <a:ext cx="5315726" cy="36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4180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1" y="1434767"/>
            <a:ext cx="12192000" cy="54227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headers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13749" y="1605365"/>
            <a:ext cx="11560225" cy="4579200"/>
          </a:xfrm>
          <a:ln>
            <a:noFill/>
          </a:ln>
        </p:spPr>
        <p:txBody>
          <a:bodyPr vert="horz" wrap="square" lIns="89642" tIns="89642" rIns="89642" bIns="89642" rtlCol="0">
            <a:spAutoFit/>
          </a:bodyPr>
          <a:lstStyle/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961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range from worksheet</a:t>
            </a:r>
            <a:endParaRPr lang="en-US" sz="1961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961" b="0" dirty="0" err="1">
                <a:solidFill>
                  <a:srgbClr val="0101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61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currWorksheet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getRange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A1:D1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961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961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table into current worksheet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961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61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currWorksheet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tables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61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961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961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ExpensesTable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961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961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table by name (can also be performed on worksheet)</a:t>
            </a:r>
            <a:endParaRPr lang="en-US" sz="1961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961" b="0" dirty="0" err="1">
                <a:solidFill>
                  <a:srgbClr val="0101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61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workbook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tables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961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ExpensesTable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961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961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header row to table</a:t>
            </a:r>
            <a:endParaRPr lang="en-US" sz="1961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getHeaderRowRange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961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[[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"Date"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"Merchant"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"Category"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"Amount"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]];</a:t>
            </a:r>
          </a:p>
          <a:p>
            <a:endParaRPr lang="en-US" sz="1961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961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Freeze header row where 1 is the count of rows at top to freeze (0 to unfreeze)</a:t>
            </a:r>
            <a:endParaRPr lang="en-US" sz="1961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currWorksheet.freezePanes.</a:t>
            </a:r>
            <a:r>
              <a:rPr lang="en-US" sz="1961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freezeRows</a:t>
            </a:r>
            <a:r>
              <a:rPr lang="en-US" sz="1961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61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961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589140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D0757-0680-49A2-8848-7D301241A3B7}"/>
              </a:ext>
            </a:extLst>
          </p:cNvPr>
          <p:cNvSpPr txBox="1">
            <a:spLocks/>
          </p:cNvSpPr>
          <p:nvPr/>
        </p:nvSpPr>
        <p:spPr>
          <a:xfrm>
            <a:off x="455996" y="1471478"/>
            <a:ext cx="5789098" cy="346080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Filtering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Any column of a table can be filtered using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Office.js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Filter a column by getting the column and using the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applyValuesFilter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function on its filter property.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You can also programmatically re-apply filters and clear filters on a table using the table functions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reapplyFilters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and </a:t>
            </a:r>
            <a:r>
              <a:rPr lang="en-US" sz="1568" dirty="0" err="1">
                <a:solidFill>
                  <a:srgbClr val="2F2F2F"/>
                </a:solidFill>
                <a:latin typeface="Segoe UI"/>
              </a:rPr>
              <a:t>clearFilters</a:t>
            </a:r>
            <a:r>
              <a:rPr lang="en-US" sz="1568" dirty="0">
                <a:solidFill>
                  <a:srgbClr val="2F2F2F"/>
                </a:solidFill>
                <a:latin typeface="Segoe UI"/>
              </a:rPr>
              <a:t> respectively.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endParaRPr lang="en-US" sz="1568" dirty="0">
              <a:solidFill>
                <a:srgbClr val="2F2F2F"/>
              </a:solidFill>
              <a:latin typeface="Segoe UI Semibold"/>
            </a:endParaRP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Sorting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"/>
              </a:rPr>
              <a:t>Table sorting can be applied by passing an array of </a:t>
            </a:r>
            <a:r>
              <a:rPr lang="en-US" sz="1568" dirty="0" err="1">
                <a:solidFill>
                  <a:srgbClr val="2F2F2F"/>
                </a:solidFill>
                <a:latin typeface="Segoe UI"/>
              </a:rPr>
              <a:t>SortFields</a:t>
            </a:r>
            <a:r>
              <a:rPr lang="en-US" sz="1568" dirty="0">
                <a:solidFill>
                  <a:srgbClr val="2F2F2F"/>
                </a:solidFill>
                <a:latin typeface="Segoe UI"/>
              </a:rPr>
              <a:t> to the </a:t>
            </a:r>
            <a:r>
              <a:rPr lang="en-US" sz="1568" dirty="0" err="1">
                <a:solidFill>
                  <a:srgbClr val="2F2F2F"/>
                </a:solidFill>
                <a:latin typeface="Segoe UI"/>
              </a:rPr>
              <a:t>table.sort.apply</a:t>
            </a:r>
            <a:r>
              <a:rPr lang="en-US" sz="1568" dirty="0">
                <a:solidFill>
                  <a:srgbClr val="2F2F2F"/>
                </a:solidFill>
                <a:latin typeface="Segoe UI"/>
              </a:rPr>
              <a:t>() function.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You can re-apply and clear table sorts using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table.sort.reapply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() and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table.sort.clear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() respectively.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FFC4D-D2E6-46BF-8DD2-F7E2619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and sorting tables</a:t>
            </a:r>
          </a:p>
        </p:txBody>
      </p:sp>
      <p:grpSp>
        <p:nvGrpSpPr>
          <p:cNvPr id="4" name="Group 3" descr="Screen shot of a table in Excel with sorting/filtering menus expanded.">
            <a:extLst>
              <a:ext uri="{FF2B5EF4-FFF2-40B4-BE49-F238E27FC236}">
                <a16:creationId xmlns:a16="http://schemas.microsoft.com/office/drawing/2014/main" id="{33FA015A-5AB5-BC42-9E6C-DE4F1196627B}"/>
              </a:ext>
            </a:extLst>
          </p:cNvPr>
          <p:cNvGrpSpPr/>
          <p:nvPr/>
        </p:nvGrpSpPr>
        <p:grpSpPr>
          <a:xfrm>
            <a:off x="6446737" y="1471477"/>
            <a:ext cx="5315799" cy="3699139"/>
            <a:chOff x="6576007" y="1500487"/>
            <a:chExt cx="5422392" cy="37733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213B45-58BB-894E-8422-CF9556193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6007" y="1500487"/>
              <a:ext cx="5422392" cy="377331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DED17B-3CD5-8341-AD44-C7FC6ADBE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3097" y="1672552"/>
              <a:ext cx="2044220" cy="3018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233853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of a chart in Excel">
            <a:extLst>
              <a:ext uri="{FF2B5EF4-FFF2-40B4-BE49-F238E27FC236}">
                <a16:creationId xmlns:a16="http://schemas.microsoft.com/office/drawing/2014/main" id="{EE19E06D-E792-CD46-B1B6-DC7DA77A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65" y="1471477"/>
            <a:ext cx="5315799" cy="369913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D0757-0680-49A2-8848-7D301241A3B7}"/>
              </a:ext>
            </a:extLst>
          </p:cNvPr>
          <p:cNvSpPr txBox="1">
            <a:spLocks/>
          </p:cNvSpPr>
          <p:nvPr/>
        </p:nvSpPr>
        <p:spPr>
          <a:xfrm>
            <a:off x="455996" y="1471478"/>
            <a:ext cx="5789098" cy="369671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961" b="1" dirty="0">
                <a:solidFill>
                  <a:srgbClr val="D83B01"/>
                </a:solidFill>
                <a:latin typeface="Segoe UI Semibold"/>
              </a:rPr>
              <a:t>Charts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Microsoft Excel has become a playground for data manipulation and visualization. So it no surprise that the Excel JavaScript APIs allow developers to add and manipulate charts.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Charts exist within worksheets, but can also be accessed directly from the workbook object.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Charts have a number of complex relational properties that can be used to fine-tune the look of a chart. These include titles, legends, axes, series, labels, format, and much more.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Charts are created based on a data range and are often created in conjunction with tables.</a:t>
            </a:r>
          </a:p>
          <a:p>
            <a:pPr defTabSz="914367">
              <a:lnSpc>
                <a:spcPct val="90000"/>
              </a:lnSpc>
              <a:spcBef>
                <a:spcPts val="588"/>
              </a:spcBef>
            </a:pPr>
            <a:r>
              <a:rPr lang="en-US" sz="1568" dirty="0">
                <a:solidFill>
                  <a:srgbClr val="2F2F2F"/>
                </a:solidFill>
                <a:latin typeface="Segoe UI Semibold"/>
              </a:rPr>
              <a:t>The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worksheet.charts.add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function is used to create a chart, which accepts a chart type (discussed more in the next slide), a data range, and </a:t>
            </a:r>
            <a:r>
              <a:rPr lang="en-US" sz="1568" dirty="0" err="1">
                <a:solidFill>
                  <a:srgbClr val="2F2F2F"/>
                </a:solidFill>
                <a:latin typeface="Segoe UI Semibold"/>
              </a:rPr>
              <a:t>seriesBy</a:t>
            </a:r>
            <a:r>
              <a:rPr lang="en-US" sz="1568" dirty="0">
                <a:solidFill>
                  <a:srgbClr val="2F2F2F"/>
                </a:solidFill>
                <a:latin typeface="Segoe UI Semibold"/>
              </a:rPr>
              <a:t> (possible values include Auto, Scalar, Matrix).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FFC4D-D2E6-46BF-8DD2-F7E2619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21955376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add-in?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1674517" y="1724566"/>
            <a:ext cx="8513969" cy="3587818"/>
          </a:xfrm>
          <a:prstGeom prst="rect">
            <a:avLst/>
          </a:prstGeom>
          <a:solidFill>
            <a:schemeClr val="bg1"/>
          </a:solidFill>
          <a:ln w="15875">
            <a:solidFill>
              <a:srgbClr val="235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1681057" y="1728404"/>
            <a:ext cx="8513969" cy="456799"/>
          </a:xfrm>
          <a:prstGeom prst="rect">
            <a:avLst/>
          </a:prstGeom>
          <a:solidFill>
            <a:srgbClr val="2356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Extend Microsoft 365 experiences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4820081" y="1734464"/>
            <a:ext cx="1627166" cy="458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9BB8B2-DF7B-4AAB-B65E-94F4B26D6BEE}"/>
              </a:ext>
            </a:extLst>
          </p:cNvPr>
          <p:cNvGrpSpPr/>
          <p:nvPr/>
        </p:nvGrpSpPr>
        <p:grpSpPr>
          <a:xfrm>
            <a:off x="1808556" y="2674983"/>
            <a:ext cx="1506874" cy="2417642"/>
            <a:chOff x="554186" y="1954179"/>
            <a:chExt cx="1667341" cy="2660311"/>
          </a:xfrm>
        </p:grpSpPr>
        <p:sp>
          <p:nvSpPr>
            <p:cNvPr id="161" name="TextBox 160"/>
            <p:cNvSpPr txBox="1"/>
            <p:nvPr/>
          </p:nvSpPr>
          <p:spPr>
            <a:xfrm>
              <a:off x="554186" y="1954179"/>
              <a:ext cx="1667341" cy="48929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sp>
          <p:nvSpPr>
            <p:cNvPr id="232" name="Freeform 124"/>
            <p:cNvSpPr>
              <a:spLocks/>
            </p:cNvSpPr>
            <p:nvPr/>
          </p:nvSpPr>
          <p:spPr bwMode="auto">
            <a:xfrm>
              <a:off x="599550" y="2374286"/>
              <a:ext cx="1569400" cy="2240204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33" name="Group 232"/>
            <p:cNvGrpSpPr/>
            <p:nvPr/>
          </p:nvGrpSpPr>
          <p:grpSpPr>
            <a:xfrm>
              <a:off x="1802614" y="2455210"/>
              <a:ext cx="178777" cy="51888"/>
              <a:chOff x="3519313" y="2455072"/>
              <a:chExt cx="178802" cy="51895"/>
            </a:xfrm>
          </p:grpSpPr>
          <p:cxnSp>
            <p:nvCxnSpPr>
              <p:cNvPr id="247" name="Straight Connector 246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Rectangle 247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35" name="Straight Connector 234"/>
            <p:cNvCxnSpPr>
              <a:cxnSpLocks/>
            </p:cNvCxnSpPr>
            <p:nvPr/>
          </p:nvCxnSpPr>
          <p:spPr>
            <a:xfrm>
              <a:off x="699340" y="2801609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99340" y="2988548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699340" y="3175486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699340" y="3362425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699339" y="3736302"/>
              <a:ext cx="1371405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699339" y="3549363"/>
              <a:ext cx="1371405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699339" y="4484055"/>
              <a:ext cx="1371405" cy="0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699339" y="4297117"/>
              <a:ext cx="1371405" cy="0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43" name="Rectangle 242"/>
            <p:cNvSpPr/>
            <p:nvPr/>
          </p:nvSpPr>
          <p:spPr>
            <a:xfrm>
              <a:off x="1027661" y="3882397"/>
              <a:ext cx="735186" cy="27962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1617809" y="2911668"/>
              <a:ext cx="441960" cy="436344"/>
              <a:chOff x="5236308" y="471199"/>
              <a:chExt cx="662637" cy="654216"/>
            </a:xfrm>
          </p:grpSpPr>
          <p:sp>
            <p:nvSpPr>
              <p:cNvPr id="245" name="Partial Circle 244"/>
              <p:cNvSpPr/>
              <p:nvPr/>
            </p:nvSpPr>
            <p:spPr bwMode="auto">
              <a:xfrm>
                <a:off x="5236308" y="508000"/>
                <a:ext cx="617415" cy="617415"/>
              </a:xfrm>
              <a:prstGeom prst="pie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6" name="Partial Circle 245"/>
              <p:cNvSpPr/>
              <p:nvPr/>
            </p:nvSpPr>
            <p:spPr bwMode="auto">
              <a:xfrm rot="18411831">
                <a:off x="5272772" y="471199"/>
                <a:ext cx="626173" cy="626173"/>
              </a:xfrm>
              <a:prstGeom prst="pie">
                <a:avLst>
                  <a:gd name="adj1" fmla="val 19394019"/>
                  <a:gd name="adj2" fmla="val 3105972"/>
                </a:avLst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7C6EF8-8A41-48C6-B0CC-DC425A98F398}"/>
                </a:ext>
              </a:extLst>
            </p:cNvPr>
            <p:cNvCxnSpPr>
              <a:cxnSpLocks/>
            </p:cNvCxnSpPr>
            <p:nvPr/>
          </p:nvCxnSpPr>
          <p:spPr>
            <a:xfrm>
              <a:off x="599550" y="2611553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78A71C-1810-4375-9E3A-88B29F4478D3}"/>
                </a:ext>
              </a:extLst>
            </p:cNvPr>
            <p:cNvGrpSpPr/>
            <p:nvPr/>
          </p:nvGrpSpPr>
          <p:grpSpPr>
            <a:xfrm>
              <a:off x="2035536" y="2448739"/>
              <a:ext cx="59952" cy="59952"/>
              <a:chOff x="3544362" y="2448739"/>
              <a:chExt cx="59952" cy="59952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F20B433-63E1-4381-9EAC-5EC36F4C8DEE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0CCF948-B091-404E-9257-714A14251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2FED66-FB25-4EBB-9225-E100F3DBC8F0}"/>
              </a:ext>
            </a:extLst>
          </p:cNvPr>
          <p:cNvGrpSpPr/>
          <p:nvPr/>
        </p:nvGrpSpPr>
        <p:grpSpPr>
          <a:xfrm>
            <a:off x="3377038" y="3260743"/>
            <a:ext cx="2509648" cy="1828445"/>
            <a:chOff x="2266283" y="2734746"/>
            <a:chExt cx="2615623" cy="1910922"/>
          </a:xfrm>
        </p:grpSpPr>
        <p:sp>
          <p:nvSpPr>
            <p:cNvPr id="164" name="TextBox 163"/>
            <p:cNvSpPr txBox="1"/>
            <p:nvPr/>
          </p:nvSpPr>
          <p:spPr>
            <a:xfrm>
              <a:off x="2671849" y="2734746"/>
              <a:ext cx="1834076" cy="493142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2266283" y="3152287"/>
              <a:ext cx="2615623" cy="1493381"/>
              <a:chOff x="860785" y="2274531"/>
              <a:chExt cx="1711028" cy="976904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860785" y="2274531"/>
                <a:ext cx="1711028" cy="976904"/>
                <a:chOff x="506413" y="1787409"/>
                <a:chExt cx="2105025" cy="1201854"/>
              </a:xfrm>
            </p:grpSpPr>
            <p:sp>
              <p:nvSpPr>
                <p:cNvPr id="275" name="Rectangle 20"/>
                <p:cNvSpPr>
                  <a:spLocks noChangeArrowheads="1"/>
                </p:cNvSpPr>
                <p:nvPr/>
              </p:nvSpPr>
              <p:spPr bwMode="auto">
                <a:xfrm>
                  <a:off x="758825" y="1787409"/>
                  <a:ext cx="1624012" cy="1120775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Oval 21"/>
                <p:cNvSpPr>
                  <a:spLocks noChangeArrowheads="1"/>
                </p:cNvSpPr>
                <p:nvPr/>
              </p:nvSpPr>
              <p:spPr bwMode="auto">
                <a:xfrm>
                  <a:off x="1552575" y="1808744"/>
                  <a:ext cx="36512" cy="3651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 23"/>
                <p:cNvSpPr>
                  <a:spLocks/>
                </p:cNvSpPr>
                <p:nvPr/>
              </p:nvSpPr>
              <p:spPr bwMode="auto">
                <a:xfrm>
                  <a:off x="506413" y="2903538"/>
                  <a:ext cx="2105025" cy="85725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2" name="Rectangle 271"/>
              <p:cNvSpPr/>
              <p:nvPr/>
            </p:nvSpPr>
            <p:spPr bwMode="auto">
              <a:xfrm>
                <a:off x="1416844" y="2379232"/>
                <a:ext cx="846536" cy="73958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 bwMode="auto">
              <a:xfrm>
                <a:off x="1142807" y="2375321"/>
                <a:ext cx="234036" cy="73958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14" tIns="91414" rIns="34285" bIns="34285" rtlCol="0" anchor="b" anchorCtr="0"/>
              <a:lstStyle/>
              <a:p>
                <a:pPr marL="0" marR="0" lvl="0" indent="0" algn="ctr" defTabSz="9320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 bwMode="auto">
              <a:xfrm>
                <a:off x="1142807" y="2375321"/>
                <a:ext cx="234036" cy="709167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253" name="Straight Connector 252"/>
            <p:cNvCxnSpPr/>
            <p:nvPr/>
          </p:nvCxnSpPr>
          <p:spPr>
            <a:xfrm>
              <a:off x="3343330" y="3589569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3343330" y="3659348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Group 254"/>
            <p:cNvGrpSpPr/>
            <p:nvPr/>
          </p:nvGrpSpPr>
          <p:grpSpPr>
            <a:xfrm>
              <a:off x="3465764" y="3856258"/>
              <a:ext cx="904970" cy="79564"/>
              <a:chOff x="5149230" y="3727609"/>
              <a:chExt cx="905098" cy="79575"/>
            </a:xfrm>
          </p:grpSpPr>
          <p:cxnSp>
            <p:nvCxnSpPr>
              <p:cNvPr id="269" name="Straight Connector 268"/>
              <p:cNvCxnSpPr/>
              <p:nvPr/>
            </p:nvCxnSpPr>
            <p:spPr>
              <a:xfrm>
                <a:off x="5149230" y="3727609"/>
                <a:ext cx="905098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5149230" y="3807184"/>
                <a:ext cx="905098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7" name="Straight Connector 256"/>
            <p:cNvCxnSpPr/>
            <p:nvPr/>
          </p:nvCxnSpPr>
          <p:spPr>
            <a:xfrm>
              <a:off x="3341660" y="4141588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3341660" y="4211367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people_5" title="Icon of a person with a box around them">
              <a:extLst>
                <a:ext uri="{FF2B5EF4-FFF2-40B4-BE49-F238E27FC236}">
                  <a16:creationId xmlns:a16="http://schemas.microsoft.com/office/drawing/2014/main" id="{816F66D8-9A70-4881-8D5D-48ADD7550C1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14970" y="3559909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people_5" title="Icon of a person with a box around them">
              <a:extLst>
                <a:ext uri="{FF2B5EF4-FFF2-40B4-BE49-F238E27FC236}">
                  <a16:creationId xmlns:a16="http://schemas.microsoft.com/office/drawing/2014/main" id="{91C9FECB-25AB-4AE5-AA7B-3F66D7C2BB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334788" y="3838756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people_5" title="Icon of a person with a box around them">
              <a:extLst>
                <a:ext uri="{FF2B5EF4-FFF2-40B4-BE49-F238E27FC236}">
                  <a16:creationId xmlns:a16="http://schemas.microsoft.com/office/drawing/2014/main" id="{97C36761-CED9-4ABE-99B2-3418DA3BDF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09049" y="4100200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4BAF9E-74D9-49B4-BA84-A7B3CC084CEE}"/>
              </a:ext>
            </a:extLst>
          </p:cNvPr>
          <p:cNvGrpSpPr/>
          <p:nvPr/>
        </p:nvGrpSpPr>
        <p:grpSpPr>
          <a:xfrm>
            <a:off x="5977074" y="2686843"/>
            <a:ext cx="1501789" cy="2402345"/>
            <a:chOff x="4992634" y="1954179"/>
            <a:chExt cx="1667341" cy="2655866"/>
          </a:xfrm>
        </p:grpSpPr>
        <p:grpSp>
          <p:nvGrpSpPr>
            <p:cNvPr id="279" name="Group 278"/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280" name="TextBox 279"/>
              <p:cNvSpPr txBox="1"/>
              <p:nvPr/>
            </p:nvSpPr>
            <p:spPr>
              <a:xfrm>
                <a:off x="6832147" y="1953970"/>
                <a:ext cx="1667578" cy="489353"/>
              </a:xfrm>
              <a:prstGeom prst="rect">
                <a:avLst/>
              </a:prstGeom>
              <a:noFill/>
            </p:spPr>
            <p:txBody>
              <a:bodyPr wrap="square" lIns="182854" tIns="146284" rIns="182854" bIns="146284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Pages</a:t>
                </a:r>
              </a:p>
            </p:txBody>
          </p:sp>
          <p:sp>
            <p:nvSpPr>
              <p:cNvPr id="282" name="Freeform 124"/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Rectangle 286">
                <a:extLst/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8" name="Rectangle 287">
                <a:extLst/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2EE8D92F-6716-477E-BAF9-31A507926416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D17D2351-144A-4140-923E-75EE9DDF629A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E7D0C40-2640-41BC-940A-FF2D11BFAAC4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73E815E-56C1-481C-B042-747ACFF168C6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ED5308-9F42-4DB1-BC11-A91F9701D844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B468B4E6-3AD6-4BAB-897A-DED197921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858DF9C-830F-40A8-AB36-F6F565B18C70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143D187-D065-4F79-901B-DCB0DBB4C59C}"/>
              </a:ext>
            </a:extLst>
          </p:cNvPr>
          <p:cNvGrpSpPr/>
          <p:nvPr/>
        </p:nvGrpSpPr>
        <p:grpSpPr>
          <a:xfrm>
            <a:off x="7556580" y="3244092"/>
            <a:ext cx="2509648" cy="1828445"/>
            <a:chOff x="2266283" y="2734746"/>
            <a:chExt cx="2615623" cy="1910922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E036097-9BE4-4078-9FD6-246AC1FD028F}"/>
                </a:ext>
              </a:extLst>
            </p:cNvPr>
            <p:cNvSpPr txBox="1"/>
            <p:nvPr/>
          </p:nvSpPr>
          <p:spPr>
            <a:xfrm>
              <a:off x="2671849" y="2734746"/>
              <a:ext cx="1834076" cy="511396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Timeline</a:t>
              </a: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20904FD8-E7DB-46B0-B75C-9F8D286DB396}"/>
                </a:ext>
              </a:extLst>
            </p:cNvPr>
            <p:cNvGrpSpPr/>
            <p:nvPr/>
          </p:nvGrpSpPr>
          <p:grpSpPr>
            <a:xfrm>
              <a:off x="2266283" y="3152287"/>
              <a:ext cx="2615623" cy="1493381"/>
              <a:chOff x="860785" y="2274531"/>
              <a:chExt cx="1711028" cy="976904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2F480A2-D53A-491C-A20F-26663659ECDC}"/>
                  </a:ext>
                </a:extLst>
              </p:cNvPr>
              <p:cNvGrpSpPr/>
              <p:nvPr/>
            </p:nvGrpSpPr>
            <p:grpSpPr>
              <a:xfrm>
                <a:off x="860785" y="2274531"/>
                <a:ext cx="1711028" cy="976904"/>
                <a:chOff x="506413" y="1787409"/>
                <a:chExt cx="2105025" cy="1201854"/>
              </a:xfrm>
            </p:grpSpPr>
            <p:sp>
              <p:nvSpPr>
                <p:cNvPr id="202" name="Rectangle 20">
                  <a:extLst>
                    <a:ext uri="{FF2B5EF4-FFF2-40B4-BE49-F238E27FC236}">
                      <a16:creationId xmlns:a16="http://schemas.microsoft.com/office/drawing/2014/main" id="{68697C29-2C52-47D6-82A4-4F7E1794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825" y="1787409"/>
                  <a:ext cx="1624012" cy="1120775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Oval 21">
                  <a:extLst>
                    <a:ext uri="{FF2B5EF4-FFF2-40B4-BE49-F238E27FC236}">
                      <a16:creationId xmlns:a16="http://schemas.microsoft.com/office/drawing/2014/main" id="{E8568A30-9784-4784-A6BB-941D018195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2575" y="1808744"/>
                  <a:ext cx="36512" cy="3651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23">
                  <a:extLst>
                    <a:ext uri="{FF2B5EF4-FFF2-40B4-BE49-F238E27FC236}">
                      <a16:creationId xmlns:a16="http://schemas.microsoft.com/office/drawing/2014/main" id="{A825F843-BB6F-49CE-8897-2055BE98A6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413" y="2903538"/>
                  <a:ext cx="2105025" cy="85725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35C51EC-D7E8-4A32-B1FA-1E483BCC74E0}"/>
                  </a:ext>
                </a:extLst>
              </p:cNvPr>
              <p:cNvSpPr/>
              <p:nvPr/>
            </p:nvSpPr>
            <p:spPr bwMode="auto">
              <a:xfrm>
                <a:off x="1173850" y="2444123"/>
                <a:ext cx="290399" cy="210468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4051273-BF24-445B-9E9B-B6E488AF9E85}"/>
                </a:ext>
              </a:extLst>
            </p:cNvPr>
            <p:cNvCxnSpPr>
              <a:cxnSpLocks/>
            </p:cNvCxnSpPr>
            <p:nvPr/>
          </p:nvCxnSpPr>
          <p:spPr>
            <a:xfrm>
              <a:off x="4438397" y="3388247"/>
              <a:ext cx="2935" cy="97151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D5E793B-02E7-4649-81A2-C520515ECAE1}"/>
              </a:ext>
            </a:extLst>
          </p:cNvPr>
          <p:cNvSpPr/>
          <p:nvPr/>
        </p:nvSpPr>
        <p:spPr bwMode="auto">
          <a:xfrm>
            <a:off x="8536128" y="3884040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7310C5A-B692-4FA3-A60A-EE47B432B8A4}"/>
              </a:ext>
            </a:extLst>
          </p:cNvPr>
          <p:cNvSpPr/>
          <p:nvPr/>
        </p:nvSpPr>
        <p:spPr bwMode="auto">
          <a:xfrm>
            <a:off x="9071195" y="3884040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5D15505-1D66-4EA9-9756-DFDA23417FE7}"/>
              </a:ext>
            </a:extLst>
          </p:cNvPr>
          <p:cNvSpPr/>
          <p:nvPr/>
        </p:nvSpPr>
        <p:spPr bwMode="auto">
          <a:xfrm>
            <a:off x="8007382" y="4302904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8C006FE-C997-4A7A-84D9-AB69550D188C}"/>
              </a:ext>
            </a:extLst>
          </p:cNvPr>
          <p:cNvSpPr/>
          <p:nvPr/>
        </p:nvSpPr>
        <p:spPr bwMode="auto">
          <a:xfrm>
            <a:off x="8542449" y="4302904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4" name="Oval 21">
            <a:extLst>
              <a:ext uri="{FF2B5EF4-FFF2-40B4-BE49-F238E27FC236}">
                <a16:creationId xmlns:a16="http://schemas.microsoft.com/office/drawing/2014/main" id="{9CAA5A36-CBB7-477D-A744-0B98DEE39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7158" y="3789310"/>
            <a:ext cx="43530" cy="4341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F5B84D8-4B81-43F8-A7E7-86E8971A1F86}"/>
              </a:ext>
            </a:extLst>
          </p:cNvPr>
          <p:cNvCxnSpPr/>
          <p:nvPr/>
        </p:nvCxnSpPr>
        <p:spPr>
          <a:xfrm>
            <a:off x="8184123" y="4737377"/>
            <a:ext cx="123941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8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1" y="1434767"/>
            <a:ext cx="12192000" cy="542274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13749" y="1688753"/>
            <a:ext cx="11560225" cy="5767629"/>
          </a:xfrm>
          <a:ln>
            <a:noFill/>
          </a:ln>
        </p:spPr>
        <p:txBody>
          <a:bodyPr vert="horz" wrap="square" lIns="89642" tIns="89642" rIns="89642" bIns="89642" rtlCol="0">
            <a:spAutoFit/>
          </a:bodyPr>
          <a:lstStyle/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961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 clustered column chart using table data</a:t>
            </a:r>
            <a:endParaRPr lang="en-US" sz="1961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961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dataRange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getDataBodyRange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961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61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currWorksheet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charts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961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ColumnClustered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dataRange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"auto"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961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r>
              <a:rPr lang="en-US" sz="1961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existing chart by name</a:t>
            </a:r>
            <a:endParaRPr lang="en-US" sz="1961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961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61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workbook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charts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"MyChart"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961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961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Modify chart properties such as position, titles, colors, sizes, and more</a:t>
            </a:r>
            <a:endParaRPr lang="en-US" sz="1961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setPosition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"A15"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"F30"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"Expenses"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endParaRPr lang="en-US" sz="1961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setSolidColor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"white"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dataLabels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dataLabels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series</a:t>
            </a:r>
            <a:r>
              <a:rPr lang="en-US" sz="1961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961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getItemAt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61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961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961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"Value in €"</a:t>
            </a:r>
            <a:r>
              <a:rPr lang="en-US" sz="1961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961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294"/>
              </a:spcBef>
            </a:pPr>
            <a:endParaRPr lang="en-US" sz="1961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610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My top 2 tips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6823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FEF-E030-49CE-A93A-7FDC4FFC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>
            <a:normAutofit/>
          </a:bodyPr>
          <a:lstStyle/>
          <a:p>
            <a:r>
              <a:rPr lang="en-AU" dirty="0"/>
              <a:t>Tip#1 The Script Lab Add-in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7F06-BF03-407E-8F4F-42DC8064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322962"/>
            <a:ext cx="11520000" cy="5256037"/>
          </a:xfrm>
        </p:spPr>
        <p:txBody>
          <a:bodyPr/>
          <a:lstStyle/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48124-0D7E-4E24-98A2-C134F2372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12" y="1374620"/>
            <a:ext cx="7425446" cy="50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0FEF-E030-49CE-A93A-7FDC4FFC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>
            <a:normAutofit/>
          </a:bodyPr>
          <a:lstStyle/>
          <a:p>
            <a:r>
              <a:rPr lang="en-AU" dirty="0"/>
              <a:t>Tip#2 Use the Yeoman generator for Office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7F06-BF03-407E-8F4F-42DC80645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322962"/>
            <a:ext cx="11520000" cy="5256037"/>
          </a:xfrm>
        </p:spPr>
        <p:txBody>
          <a:bodyPr/>
          <a:lstStyle/>
          <a:p>
            <a:endParaRPr lang="en-AU" dirty="0"/>
          </a:p>
          <a:p>
            <a:endParaRPr lang="en-AU" dirty="0"/>
          </a:p>
        </p:txBody>
      </p:sp>
      <p:pic>
        <p:nvPicPr>
          <p:cNvPr id="2050" name="Picture 2" descr="https://raw.githubusercontent.com/OfficeDev/generator-office/HEAD/src/docs/assets/gettingstarted-slow.gif">
            <a:extLst>
              <a:ext uri="{FF2B5EF4-FFF2-40B4-BE49-F238E27FC236}">
                <a16:creationId xmlns:a16="http://schemas.microsoft.com/office/drawing/2014/main" id="{472D9C80-0A91-4AC9-9BF3-C7FEE09129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566" y="1627228"/>
            <a:ext cx="7647344" cy="439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42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5E15C52-5555-4A0F-BCB6-1A5D60743266}"/>
              </a:ext>
            </a:extLst>
          </p:cNvPr>
          <p:cNvSpPr txBox="1"/>
          <p:nvPr/>
        </p:nvSpPr>
        <p:spPr>
          <a:xfrm>
            <a:off x="336001" y="1407317"/>
            <a:ext cx="6615658" cy="313706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914192">
              <a:lnSpc>
                <a:spcPct val="114000"/>
              </a:lnSpc>
            </a:pPr>
            <a:r>
              <a:rPr lang="en-AU" sz="2400" b="1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  <a:hlinkClick r:id="rId3"/>
              </a:rPr>
              <a:t>https://developer.microsoft.com</a:t>
            </a:r>
            <a:endParaRPr lang="en-AU" sz="2400" b="1" spc="-50" dirty="0">
              <a:solidFill>
                <a:srgbClr val="1A1A1A"/>
              </a:solidFill>
              <a:latin typeface="Segoe UI (body)"/>
              <a:cs typeface="Segoe UI Semilight" panose="020B0402040204020203" pitchFamily="34" charset="0"/>
            </a:endParaRPr>
          </a:p>
          <a:p>
            <a:pPr defTabSz="914192">
              <a:lnSpc>
                <a:spcPct val="114000"/>
              </a:lnSpc>
            </a:pPr>
            <a:endParaRPr lang="en-AU" sz="2000" spc="-50" dirty="0">
              <a:solidFill>
                <a:srgbClr val="1A1A1A"/>
              </a:solidFill>
              <a:latin typeface="Segoe UI (body)"/>
              <a:cs typeface="Segoe UI Semilight" panose="020B0402040204020203" pitchFamily="34" charset="0"/>
            </a:endParaRPr>
          </a:p>
          <a:p>
            <a:pPr marL="342900" indent="-342900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2000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Join the Office 365 developer program</a:t>
            </a:r>
          </a:p>
          <a:p>
            <a:pPr marL="342900" indent="-342900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2000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Get an Office 365 developer tenant (free for 12 months)</a:t>
            </a:r>
          </a:p>
          <a:p>
            <a:pPr marL="342900" indent="-342900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2000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Online training</a:t>
            </a:r>
          </a:p>
          <a:p>
            <a:pPr marL="342900" indent="-342900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2000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API documentation</a:t>
            </a:r>
          </a:p>
          <a:p>
            <a:pPr marL="342900" indent="-342900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2000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Over 500 code sample projects</a:t>
            </a:r>
          </a:p>
          <a:p>
            <a:pPr defTabSz="914192">
              <a:lnSpc>
                <a:spcPct val="114000"/>
              </a:lnSpc>
            </a:pPr>
            <a:endParaRPr lang="en-AU" sz="2000" spc="-50" dirty="0">
              <a:solidFill>
                <a:srgbClr val="1A1A1A"/>
              </a:solidFill>
              <a:latin typeface="Segoe UI (body)"/>
              <a:cs typeface="Segoe UI Semilight" panose="020B04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7383B6-D1CE-414A-A0BB-FF640FEA680A}"/>
              </a:ext>
            </a:extLst>
          </p:cNvPr>
          <p:cNvSpPr txBox="1">
            <a:spLocks/>
          </p:cNvSpPr>
          <p:nvPr/>
        </p:nvSpPr>
        <p:spPr>
          <a:xfrm>
            <a:off x="336000" y="365700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1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50"/>
              <a:t>Start your journey </a:t>
            </a:r>
            <a:r>
              <a:rPr lang="en-US" altLang="zh-CN" spc="-50" dirty="0"/>
              <a:t>h</a:t>
            </a:r>
            <a:r>
              <a:rPr lang="en-US" altLang="zh-CN" spc="-50"/>
              <a:t>ere</a:t>
            </a:r>
            <a:endParaRPr lang="en-US" spc="-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E5AF6-B4CB-4861-A29D-C098FF168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659" y="1217022"/>
            <a:ext cx="4927297" cy="37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CD391-69EB-48F4-B7D3-5CFB1B3B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7" y="1200945"/>
            <a:ext cx="7167817" cy="457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AF825-3026-44B4-A05F-CCA813020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366" y="2162101"/>
            <a:ext cx="1892501" cy="30402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AC633D-5FB1-463B-9B5F-F6EABD9A455B}"/>
              </a:ext>
            </a:extLst>
          </p:cNvPr>
          <p:cNvSpPr/>
          <p:nvPr/>
        </p:nvSpPr>
        <p:spPr bwMode="auto">
          <a:xfrm>
            <a:off x="5645727" y="1968137"/>
            <a:ext cx="1991517" cy="3666309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Add-ins in Office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b="925"/>
          <a:stretch/>
        </p:blipFill>
        <p:spPr>
          <a:xfrm>
            <a:off x="1827564" y="1443413"/>
            <a:ext cx="7163856" cy="4570704"/>
          </a:xfrm>
          <a:prstGeom prst="rect">
            <a:avLst/>
          </a:prstGeom>
          <a:ln w="6350">
            <a:solidFill>
              <a:schemeClr val="bg2">
                <a:lumMod val="85000"/>
              </a:schemeClr>
            </a:solidFill>
          </a:ln>
        </p:spPr>
      </p:pic>
      <p:sp>
        <p:nvSpPr>
          <p:cNvPr id="43" name="Rectangle 42"/>
          <p:cNvSpPr/>
          <p:nvPr/>
        </p:nvSpPr>
        <p:spPr bwMode="auto">
          <a:xfrm>
            <a:off x="1827565" y="2506552"/>
            <a:ext cx="1783306" cy="3345597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b="908"/>
          <a:stretch/>
        </p:blipFill>
        <p:spPr>
          <a:xfrm>
            <a:off x="3208630" y="1698545"/>
            <a:ext cx="7162631" cy="4570704"/>
          </a:xfrm>
          <a:prstGeom prst="rect">
            <a:avLst/>
          </a:prstGeom>
          <a:ln w="6350">
            <a:solidFill>
              <a:schemeClr val="bg2">
                <a:lumMod val="85000"/>
              </a:schemeClr>
            </a:solidFill>
          </a:ln>
        </p:spPr>
      </p:pic>
      <p:sp>
        <p:nvSpPr>
          <p:cNvPr id="44" name="Rectangle 43"/>
          <p:cNvSpPr/>
          <p:nvPr/>
        </p:nvSpPr>
        <p:spPr bwMode="auto">
          <a:xfrm>
            <a:off x="8587956" y="2045890"/>
            <a:ext cx="1783306" cy="4067717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15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696750" y="2204633"/>
            <a:ext cx="4478365" cy="1369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3927" rtl="0" eaLnBrk="1" fontAlgn="base" latinLnBrk="0" hangingPunct="1">
              <a:lnSpc>
                <a:spcPct val="114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cap="none" spc="-50" normalizeH="0" noProof="0" dirty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Make your solution </a:t>
            </a:r>
            <a:br>
              <a:rPr kumimoji="0" lang="en-US" sz="3800" b="0" i="0" u="none" strike="noStrike" cap="none" spc="-50" normalizeH="0" noProof="0" dirty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kumimoji="0" lang="en-US" sz="3800" b="0" i="0" u="none" strike="noStrike" cap="none" spc="-50" normalizeH="0" noProof="0" dirty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part of Office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96750" y="3873798"/>
            <a:ext cx="4332449" cy="83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3927" rtl="0" eaLnBrk="1" fontAlgn="base" latinLnBrk="0" hangingPunct="1">
              <a:lnSpc>
                <a:spcPct val="114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-50" normalizeH="0" noProof="0" dirty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(body)"/>
                <a:ea typeface="Segoe UI" panose="020B0502040204020203" pitchFamily="34" charset="0"/>
                <a:cs typeface="Segoe UI Semilight" panose="020B0402040204020203" pitchFamily="34" charset="0"/>
              </a:rPr>
              <a:t>Extend Office applications across platforms using web technologies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C9929A-4488-44A5-9962-E5CA14A18212}"/>
              </a:ext>
            </a:extLst>
          </p:cNvPr>
          <p:cNvGrpSpPr/>
          <p:nvPr/>
        </p:nvGrpSpPr>
        <p:grpSpPr>
          <a:xfrm>
            <a:off x="5745374" y="2308629"/>
            <a:ext cx="6445451" cy="2240744"/>
            <a:chOff x="5860580" y="2354425"/>
            <a:chExt cx="6574696" cy="2285676"/>
          </a:xfrm>
        </p:grpSpPr>
        <p:grpSp>
          <p:nvGrpSpPr>
            <p:cNvPr id="10" name="Group 9"/>
            <p:cNvGrpSpPr/>
            <p:nvPr/>
          </p:nvGrpSpPr>
          <p:grpSpPr>
            <a:xfrm>
              <a:off x="5860580" y="2354425"/>
              <a:ext cx="6574696" cy="2285676"/>
              <a:chOff x="5860529" y="2354262"/>
              <a:chExt cx="6575629" cy="228600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8504238" y="2354262"/>
                <a:ext cx="3931920" cy="228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3" name="r2"/>
              <p:cNvSpPr/>
              <p:nvPr/>
            </p:nvSpPr>
            <p:spPr bwMode="auto">
              <a:xfrm>
                <a:off x="5860529" y="2354262"/>
                <a:ext cx="2560320" cy="2286000"/>
              </a:xfrm>
              <a:prstGeom prst="rect">
                <a:avLst/>
              </a:prstGeom>
              <a:solidFill>
                <a:srgbClr val="2356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89630" rIns="179259" bIns="89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Cross </a:t>
                </a:r>
              </a:p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platform</a:t>
                </a:r>
              </a:p>
            </p:txBody>
          </p:sp>
          <p:sp>
            <p:nvSpPr>
              <p:cNvPr id="74" name="r2"/>
              <p:cNvSpPr/>
              <p:nvPr/>
            </p:nvSpPr>
            <p:spPr bwMode="auto">
              <a:xfrm>
                <a:off x="8420848" y="2354262"/>
                <a:ext cx="83389" cy="2286000"/>
              </a:xfrm>
              <a:prstGeom prst="rect">
                <a:avLst/>
              </a:prstGeom>
              <a:solidFill>
                <a:srgbClr val="16355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268889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-20" normalizeH="0" baseline="0" noProof="0">
                  <a:ln>
                    <a:noFill/>
                  </a:ln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1BEE9C-60BA-405C-8DDC-5A43A086FE55}"/>
                </a:ext>
              </a:extLst>
            </p:cNvPr>
            <p:cNvGrpSpPr/>
            <p:nvPr/>
          </p:nvGrpSpPr>
          <p:grpSpPr>
            <a:xfrm>
              <a:off x="10359027" y="2911929"/>
              <a:ext cx="1886332" cy="1336233"/>
              <a:chOff x="10305156" y="2932718"/>
              <a:chExt cx="1886332" cy="133623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5B9D20C-C4DF-420C-9CA4-D937B7137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37"/>
              <a:stretch/>
            </p:blipFill>
            <p:spPr>
              <a:xfrm>
                <a:off x="10562667" y="3012832"/>
                <a:ext cx="1362840" cy="89876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CAA2C2F-77BF-4666-84B6-1EDD61E11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5156" y="2932718"/>
                <a:ext cx="1886332" cy="1336233"/>
              </a:xfrm>
              <a:prstGeom prst="rect">
                <a:avLst/>
              </a:prstGeom>
            </p:spPr>
          </p:pic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10AAB39-53D9-4436-99C2-E13E027B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532" y="2457658"/>
              <a:ext cx="1226392" cy="865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8BD9212-71B0-4646-BF5D-32BBA0DE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2426" y="3464013"/>
              <a:ext cx="1807624" cy="105170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9C43BF-6CAF-4FE2-9F54-68DEA8362EA6}"/>
              </a:ext>
            </a:extLst>
          </p:cNvPr>
          <p:cNvGrpSpPr/>
          <p:nvPr/>
        </p:nvGrpSpPr>
        <p:grpSpPr>
          <a:xfrm>
            <a:off x="5745374" y="975"/>
            <a:ext cx="6128501" cy="2240743"/>
            <a:chOff x="5860580" y="497"/>
            <a:chExt cx="6251390" cy="2285675"/>
          </a:xfrm>
        </p:grpSpPr>
        <p:grpSp>
          <p:nvGrpSpPr>
            <p:cNvPr id="9" name="Group 8"/>
            <p:cNvGrpSpPr/>
            <p:nvPr/>
          </p:nvGrpSpPr>
          <p:grpSpPr>
            <a:xfrm>
              <a:off x="5860580" y="497"/>
              <a:ext cx="2643333" cy="2285675"/>
              <a:chOff x="5860529" y="0"/>
              <a:chExt cx="2643708" cy="2286000"/>
            </a:xfrm>
          </p:grpSpPr>
          <p:sp>
            <p:nvSpPr>
              <p:cNvPr id="69" name="r1"/>
              <p:cNvSpPr/>
              <p:nvPr/>
            </p:nvSpPr>
            <p:spPr bwMode="auto">
              <a:xfrm>
                <a:off x="5860529" y="0"/>
                <a:ext cx="2560320" cy="2286000"/>
              </a:xfrm>
              <a:prstGeom prst="rect">
                <a:avLst/>
              </a:prstGeom>
              <a:solidFill>
                <a:srgbClr val="2356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89630" rIns="179259" bIns="89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Web technologies</a:t>
                </a:r>
              </a:p>
            </p:txBody>
          </p:sp>
          <p:sp>
            <p:nvSpPr>
              <p:cNvPr id="70" name="r1"/>
              <p:cNvSpPr/>
              <p:nvPr/>
            </p:nvSpPr>
            <p:spPr bwMode="auto">
              <a:xfrm>
                <a:off x="8420848" y="0"/>
                <a:ext cx="83389" cy="2286000"/>
              </a:xfrm>
              <a:prstGeom prst="rect">
                <a:avLst/>
              </a:prstGeom>
              <a:solidFill>
                <a:srgbClr val="16355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268889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-20" normalizeH="0" baseline="0" noProof="0">
                  <a:ln>
                    <a:noFill/>
                  </a:ln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4F57B-1766-4938-BC5A-19AC33915BF5}"/>
                </a:ext>
              </a:extLst>
            </p:cNvPr>
            <p:cNvGrpSpPr/>
            <p:nvPr/>
          </p:nvGrpSpPr>
          <p:grpSpPr>
            <a:xfrm>
              <a:off x="8828130" y="371752"/>
              <a:ext cx="3283840" cy="1607322"/>
              <a:chOff x="8901884" y="371752"/>
              <a:chExt cx="3283840" cy="160732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480734D-ACDD-4FA2-B1DE-17BCDB08B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7727" r="27550" b="9086"/>
              <a:stretch/>
            </p:blipFill>
            <p:spPr>
              <a:xfrm>
                <a:off x="9232181" y="371752"/>
                <a:ext cx="565483" cy="68971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D463A82-4535-44D2-84D4-C2BDC6C97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2886" y="1354254"/>
                <a:ext cx="624820" cy="62482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4A2F0D7-501D-4EB0-933B-92083BA34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7254" y="1329626"/>
                <a:ext cx="615692" cy="61569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8FDB371-8938-4B81-B6B0-0C434F0EF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9584" y="471945"/>
                <a:ext cx="539161" cy="5391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09B2623-23D4-486C-9B27-EAB6E19DE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22" t="13650" r="23861" b="19342"/>
              <a:stretch/>
            </p:blipFill>
            <p:spPr>
              <a:xfrm>
                <a:off x="11517806" y="1295869"/>
                <a:ext cx="667918" cy="683205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7B39D9-C562-4453-96C3-C2779E46E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7299"/>
              <a:stretch/>
            </p:blipFill>
            <p:spPr>
              <a:xfrm>
                <a:off x="8901884" y="1329601"/>
                <a:ext cx="439472" cy="61574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00D1BEC-1760-4D1D-9F96-07FDF2331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0666" y="374548"/>
                <a:ext cx="488152" cy="675845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CD76D76-36B0-44B9-8286-A52839F036F8}"/>
              </a:ext>
            </a:extLst>
          </p:cNvPr>
          <p:cNvGrpSpPr/>
          <p:nvPr/>
        </p:nvGrpSpPr>
        <p:grpSpPr>
          <a:xfrm>
            <a:off x="5745374" y="4616284"/>
            <a:ext cx="6002823" cy="2240744"/>
            <a:chOff x="5860580" y="4708353"/>
            <a:chExt cx="6123192" cy="2285676"/>
          </a:xfrm>
        </p:grpSpPr>
        <p:grpSp>
          <p:nvGrpSpPr>
            <p:cNvPr id="11" name="Group 10"/>
            <p:cNvGrpSpPr/>
            <p:nvPr/>
          </p:nvGrpSpPr>
          <p:grpSpPr>
            <a:xfrm>
              <a:off x="5860580" y="4708353"/>
              <a:ext cx="2643333" cy="2285676"/>
              <a:chOff x="5860529" y="4708525"/>
              <a:chExt cx="2643708" cy="2286000"/>
            </a:xfrm>
          </p:grpSpPr>
          <p:sp>
            <p:nvSpPr>
              <p:cNvPr id="77" name="r3"/>
              <p:cNvSpPr/>
              <p:nvPr/>
            </p:nvSpPr>
            <p:spPr bwMode="auto">
              <a:xfrm>
                <a:off x="5860529" y="4708525"/>
                <a:ext cx="2560320" cy="2286000"/>
              </a:xfrm>
              <a:prstGeom prst="rect">
                <a:avLst/>
              </a:prstGeom>
              <a:solidFill>
                <a:srgbClr val="2356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89630" rIns="179259" bIns="89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Modern distribution</a:t>
                </a:r>
              </a:p>
            </p:txBody>
          </p:sp>
          <p:sp>
            <p:nvSpPr>
              <p:cNvPr id="78" name="r3"/>
              <p:cNvSpPr/>
              <p:nvPr/>
            </p:nvSpPr>
            <p:spPr bwMode="auto">
              <a:xfrm>
                <a:off x="8420848" y="4708525"/>
                <a:ext cx="83389" cy="2286000"/>
              </a:xfrm>
              <a:prstGeom prst="rect">
                <a:avLst/>
              </a:prstGeom>
              <a:solidFill>
                <a:srgbClr val="16355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268889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-20" normalizeH="0" baseline="0" noProof="0">
                  <a:ln>
                    <a:noFill/>
                  </a:ln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4" name="c3">
              <a:extLst>
                <a:ext uri="{FF2B5EF4-FFF2-40B4-BE49-F238E27FC236}">
                  <a16:creationId xmlns:a16="http://schemas.microsoft.com/office/drawing/2014/main" id="{BDF575A9-324A-4765-A163-4E125027D9BA}"/>
                </a:ext>
              </a:extLst>
            </p:cNvPr>
            <p:cNvGrpSpPr/>
            <p:nvPr/>
          </p:nvGrpSpPr>
          <p:grpSpPr>
            <a:xfrm>
              <a:off x="9171900" y="4947767"/>
              <a:ext cx="2811872" cy="1736342"/>
              <a:chOff x="9280092" y="2874738"/>
              <a:chExt cx="2008974" cy="1227487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E694A01-9679-418E-894E-9EFDA248F747}"/>
                  </a:ext>
                </a:extLst>
              </p:cNvPr>
              <p:cNvGrpSpPr/>
              <p:nvPr/>
            </p:nvGrpSpPr>
            <p:grpSpPr>
              <a:xfrm>
                <a:off x="10417990" y="2993670"/>
                <a:ext cx="277842" cy="411848"/>
                <a:chOff x="9236617" y="2558737"/>
                <a:chExt cx="286395" cy="424529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E347F3FD-304D-4E27-B511-3881467EE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6617" y="2558737"/>
                  <a:ext cx="284777" cy="273825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89F81D1-D31A-41B4-8F50-531B2F0C6F84}"/>
                    </a:ext>
                  </a:extLst>
                </p:cNvPr>
                <p:cNvSpPr txBox="1"/>
                <p:nvPr/>
              </p:nvSpPr>
              <p:spPr>
                <a:xfrm>
                  <a:off x="9259289" y="2862205"/>
                  <a:ext cx="263723" cy="1210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896386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Store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781014-2937-4D6B-8A5D-6C594F74A5C3}"/>
                  </a:ext>
                </a:extLst>
              </p:cNvPr>
              <p:cNvGrpSpPr/>
              <p:nvPr/>
            </p:nvGrpSpPr>
            <p:grpSpPr>
              <a:xfrm>
                <a:off x="9454044" y="3451237"/>
                <a:ext cx="1595623" cy="499551"/>
                <a:chOff x="9725271" y="2499850"/>
                <a:chExt cx="1644748" cy="514932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A6A03FC3-89D8-4D66-A178-C9BF11ACA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25271" y="2499850"/>
                  <a:ext cx="1487446" cy="514932"/>
                </a:xfrm>
                <a:prstGeom prst="rect">
                  <a:avLst/>
                </a:prstGeom>
              </p:spPr>
            </p:pic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1A33CF7-A5C2-43E8-9460-16AB4575C708}"/>
                    </a:ext>
                  </a:extLst>
                </p:cNvPr>
                <p:cNvSpPr txBox="1"/>
                <p:nvPr/>
              </p:nvSpPr>
              <p:spPr>
                <a:xfrm>
                  <a:off x="10164598" y="2886294"/>
                  <a:ext cx="1205421" cy="121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896386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Centralized Deployment</a:t>
                  </a:r>
                </a:p>
              </p:txBody>
            </p:sp>
          </p:grpSp>
          <p:sp>
            <p:nvSpPr>
              <p:cNvPr id="57" name="Freeform 67">
                <a:extLst>
                  <a:ext uri="{FF2B5EF4-FFF2-40B4-BE49-F238E27FC236}">
                    <a16:creationId xmlns:a16="http://schemas.microsoft.com/office/drawing/2014/main" id="{9BE4F119-FDE2-430F-ABEF-A1CDD0BBD697}"/>
                  </a:ext>
                </a:extLst>
              </p:cNvPr>
              <p:cNvSpPr/>
              <p:nvPr/>
            </p:nvSpPr>
            <p:spPr bwMode="auto">
              <a:xfrm>
                <a:off x="9280092" y="2874738"/>
                <a:ext cx="2008974" cy="1227487"/>
              </a:xfrm>
              <a:custGeom>
                <a:avLst/>
                <a:gdLst>
                  <a:gd name="connsiteX0" fmla="*/ 0 w 5842115"/>
                  <a:gd name="connsiteY0" fmla="*/ 2456114 h 3584946"/>
                  <a:gd name="connsiteX1" fmla="*/ 0 w 5842115"/>
                  <a:gd name="connsiteY1" fmla="*/ 2456115 h 3584946"/>
                  <a:gd name="connsiteX2" fmla="*/ 0 w 5842115"/>
                  <a:gd name="connsiteY2" fmla="*/ 2456115 h 3584946"/>
                  <a:gd name="connsiteX3" fmla="*/ 3840152 w 5842115"/>
                  <a:gd name="connsiteY3" fmla="*/ 0 h 3584946"/>
                  <a:gd name="connsiteX4" fmla="*/ 4998404 w 5842115"/>
                  <a:gd name="connsiteY4" fmla="*/ 1158252 h 3584946"/>
                  <a:gd name="connsiteX5" fmla="*/ 4978085 w 5842115"/>
                  <a:gd name="connsiteY5" fmla="*/ 1359809 h 3584946"/>
                  <a:gd name="connsiteX6" fmla="*/ 5048964 w 5842115"/>
                  <a:gd name="connsiteY6" fmla="*/ 1378034 h 3584946"/>
                  <a:gd name="connsiteX7" fmla="*/ 5842115 w 5842115"/>
                  <a:gd name="connsiteY7" fmla="*/ 2456115 h 3584946"/>
                  <a:gd name="connsiteX8" fmla="*/ 5842114 w 5842115"/>
                  <a:gd name="connsiteY8" fmla="*/ 2456115 h 3584946"/>
                  <a:gd name="connsiteX9" fmla="*/ 4713283 w 5842115"/>
                  <a:gd name="connsiteY9" fmla="*/ 3584946 h 3584946"/>
                  <a:gd name="connsiteX10" fmla="*/ 1128831 w 5842115"/>
                  <a:gd name="connsiteY10" fmla="*/ 3584945 h 3584946"/>
                  <a:gd name="connsiteX11" fmla="*/ 22934 w 5842115"/>
                  <a:gd name="connsiteY11" fmla="*/ 2683613 h 3584946"/>
                  <a:gd name="connsiteX12" fmla="*/ 0 w 5842115"/>
                  <a:gd name="connsiteY12" fmla="*/ 2456115 h 3584946"/>
                  <a:gd name="connsiteX13" fmla="*/ 22934 w 5842115"/>
                  <a:gd name="connsiteY13" fmla="*/ 2228616 h 3584946"/>
                  <a:gd name="connsiteX14" fmla="*/ 1128831 w 5842115"/>
                  <a:gd name="connsiteY14" fmla="*/ 1327284 h 3584946"/>
                  <a:gd name="connsiteX15" fmla="*/ 1209799 w 5842115"/>
                  <a:gd name="connsiteY15" fmla="*/ 1327284 h 3584946"/>
                  <a:gd name="connsiteX16" fmla="*/ 1243588 w 5842115"/>
                  <a:gd name="connsiteY16" fmla="*/ 1218433 h 3584946"/>
                  <a:gd name="connsiteX17" fmla="*/ 2310819 w 5842115"/>
                  <a:gd name="connsiteY17" fmla="*/ 511025 h 3584946"/>
                  <a:gd name="connsiteX18" fmla="*/ 2761663 w 5842115"/>
                  <a:gd name="connsiteY18" fmla="*/ 602046 h 3584946"/>
                  <a:gd name="connsiteX19" fmla="*/ 2815922 w 5842115"/>
                  <a:gd name="connsiteY19" fmla="*/ 628184 h 3584946"/>
                  <a:gd name="connsiteX20" fmla="*/ 2879711 w 5842115"/>
                  <a:gd name="connsiteY20" fmla="*/ 510662 h 3584946"/>
                  <a:gd name="connsiteX21" fmla="*/ 3840152 w 5842115"/>
                  <a:gd name="connsiteY21" fmla="*/ 0 h 35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42115" h="3584946">
                    <a:moveTo>
                      <a:pt x="0" y="2456114"/>
                    </a:moveTo>
                    <a:lnTo>
                      <a:pt x="0" y="2456115"/>
                    </a:lnTo>
                    <a:lnTo>
                      <a:pt x="0" y="2456115"/>
                    </a:lnTo>
                    <a:close/>
                    <a:moveTo>
                      <a:pt x="3840152" y="0"/>
                    </a:moveTo>
                    <a:cubicBezTo>
                      <a:pt x="4479837" y="0"/>
                      <a:pt x="4998404" y="518567"/>
                      <a:pt x="4998404" y="1158252"/>
                    </a:cubicBezTo>
                    <a:lnTo>
                      <a:pt x="4978085" y="1359809"/>
                    </a:lnTo>
                    <a:lnTo>
                      <a:pt x="5048964" y="1378034"/>
                    </a:lnTo>
                    <a:cubicBezTo>
                      <a:pt x="5508475" y="1520957"/>
                      <a:pt x="5842115" y="1949573"/>
                      <a:pt x="5842115" y="2456115"/>
                    </a:cubicBezTo>
                    <a:lnTo>
                      <a:pt x="5842114" y="2456115"/>
                    </a:lnTo>
                    <a:cubicBezTo>
                      <a:pt x="5842114" y="3079551"/>
                      <a:pt x="5336719" y="3584946"/>
                      <a:pt x="4713283" y="3584946"/>
                    </a:cubicBezTo>
                    <a:lnTo>
                      <a:pt x="1128831" y="3584945"/>
                    </a:lnTo>
                    <a:cubicBezTo>
                      <a:pt x="583324" y="3584945"/>
                      <a:pt x="128193" y="3198002"/>
                      <a:pt x="22934" y="2683613"/>
                    </a:cubicBezTo>
                    <a:lnTo>
                      <a:pt x="0" y="2456115"/>
                    </a:lnTo>
                    <a:lnTo>
                      <a:pt x="22934" y="2228616"/>
                    </a:lnTo>
                    <a:cubicBezTo>
                      <a:pt x="128193" y="1714227"/>
                      <a:pt x="583324" y="1327284"/>
                      <a:pt x="1128831" y="1327284"/>
                    </a:cubicBezTo>
                    <a:lnTo>
                      <a:pt x="1209799" y="1327284"/>
                    </a:lnTo>
                    <a:lnTo>
                      <a:pt x="1243588" y="1218433"/>
                    </a:lnTo>
                    <a:cubicBezTo>
                      <a:pt x="1419420" y="802719"/>
                      <a:pt x="1831055" y="511025"/>
                      <a:pt x="2310819" y="511025"/>
                    </a:cubicBezTo>
                    <a:cubicBezTo>
                      <a:pt x="2470740" y="511025"/>
                      <a:pt x="2623092" y="543436"/>
                      <a:pt x="2761663" y="602046"/>
                    </a:cubicBezTo>
                    <a:lnTo>
                      <a:pt x="2815922" y="628184"/>
                    </a:lnTo>
                    <a:lnTo>
                      <a:pt x="2879711" y="510662"/>
                    </a:lnTo>
                    <a:cubicBezTo>
                      <a:pt x="3087857" y="202565"/>
                      <a:pt x="3440349" y="0"/>
                      <a:pt x="3840152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B31DF2-9188-4388-BE7E-396D5CE6D22D}"/>
              </a:ext>
            </a:extLst>
          </p:cNvPr>
          <p:cNvGrpSpPr/>
          <p:nvPr/>
        </p:nvGrpSpPr>
        <p:grpSpPr>
          <a:xfrm>
            <a:off x="866856" y="1290233"/>
            <a:ext cx="801235" cy="765190"/>
            <a:chOff x="4625609" y="3561847"/>
            <a:chExt cx="2418201" cy="230942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8F187C-17CD-41A5-ADA3-61860FE761AE}"/>
                </a:ext>
              </a:extLst>
            </p:cNvPr>
            <p:cNvGrpSpPr/>
            <p:nvPr/>
          </p:nvGrpSpPr>
          <p:grpSpPr>
            <a:xfrm>
              <a:off x="4625609" y="3561847"/>
              <a:ext cx="2418201" cy="1472026"/>
              <a:chOff x="4625609" y="3561849"/>
              <a:chExt cx="2418201" cy="1472026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28E8181-D4D1-46A0-9962-7D7121812149}"/>
                  </a:ext>
                </a:extLst>
              </p:cNvPr>
              <p:cNvSpPr/>
              <p:nvPr/>
            </p:nvSpPr>
            <p:spPr bwMode="auto">
              <a:xfrm>
                <a:off x="4945941" y="3593824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723C5B8-5BEF-47C8-89AF-1BDDB879C219}"/>
                  </a:ext>
                </a:extLst>
              </p:cNvPr>
              <p:cNvSpPr/>
              <p:nvPr/>
            </p:nvSpPr>
            <p:spPr bwMode="auto">
              <a:xfrm>
                <a:off x="4625609" y="4465956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780A416-45D3-4F7E-B5F5-CC707C79B12F}"/>
                  </a:ext>
                </a:extLst>
              </p:cNvPr>
              <p:cNvSpPr/>
              <p:nvPr/>
            </p:nvSpPr>
            <p:spPr bwMode="auto">
              <a:xfrm>
                <a:off x="6475892" y="4382455"/>
                <a:ext cx="567918" cy="567920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C813095-7034-48F2-B639-E4836BA4744D}"/>
                  </a:ext>
                </a:extLst>
              </p:cNvPr>
              <p:cNvSpPr/>
              <p:nvPr/>
            </p:nvSpPr>
            <p:spPr bwMode="auto">
              <a:xfrm>
                <a:off x="6226240" y="3561849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460F90B-E44F-4D4B-B291-629BB5AB324F}"/>
                  </a:ext>
                </a:extLst>
              </p:cNvPr>
              <p:cNvCxnSpPr/>
              <p:nvPr/>
            </p:nvCxnSpPr>
            <p:spPr>
              <a:xfrm>
                <a:off x="5408439" y="4112376"/>
                <a:ext cx="341324" cy="630380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C340717-4245-40B2-9638-98062817FB5D}"/>
                  </a:ext>
                </a:extLst>
              </p:cNvPr>
              <p:cNvCxnSpPr>
                <a:stCxn id="85" idx="6"/>
              </p:cNvCxnSpPr>
              <p:nvPr/>
            </p:nvCxnSpPr>
            <p:spPr>
              <a:xfrm>
                <a:off x="5193528" y="4749915"/>
                <a:ext cx="497808" cy="116065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B5D88DF-3EC4-4F92-A470-349B28F1059E}"/>
                  </a:ext>
                </a:extLst>
              </p:cNvPr>
              <p:cNvCxnSpPr/>
              <p:nvPr/>
            </p:nvCxnSpPr>
            <p:spPr>
              <a:xfrm flipH="1">
                <a:off x="5869908" y="4133509"/>
                <a:ext cx="460942" cy="637799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C20143D-04B1-4C99-9C7A-FABDEC49072E}"/>
                  </a:ext>
                </a:extLst>
              </p:cNvPr>
              <p:cNvCxnSpPr>
                <a:endCxn id="86" idx="2"/>
              </p:cNvCxnSpPr>
              <p:nvPr/>
            </p:nvCxnSpPr>
            <p:spPr>
              <a:xfrm flipV="1">
                <a:off x="5904499" y="4666415"/>
                <a:ext cx="571393" cy="169533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554009F4-84DC-4C71-A30F-048D7010DF95}"/>
                </a:ext>
              </a:extLst>
            </p:cNvPr>
            <p:cNvSpPr/>
            <p:nvPr/>
          </p:nvSpPr>
          <p:spPr bwMode="auto">
            <a:xfrm>
              <a:off x="5624933" y="4758462"/>
              <a:ext cx="864027" cy="1112805"/>
            </a:xfrm>
            <a:custGeom>
              <a:avLst/>
              <a:gdLst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137850 w 845475"/>
                <a:gd name="connsiteY11" fmla="*/ 59734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74240 w 845475"/>
                <a:gd name="connsiteY11" fmla="*/ 30579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1006211 h 1098111"/>
                <a:gd name="connsiteX1" fmla="*/ 845475 w 845475"/>
                <a:gd name="connsiteY1" fmla="*/ 725918 h 1098111"/>
                <a:gd name="connsiteX2" fmla="*/ 716816 w 845475"/>
                <a:gd name="connsiteY2" fmla="*/ 326155 h 1098111"/>
                <a:gd name="connsiteX3" fmla="*/ 730601 w 845475"/>
                <a:gd name="connsiteY3" fmla="*/ 303180 h 1098111"/>
                <a:gd name="connsiteX4" fmla="*/ 643296 w 845475"/>
                <a:gd name="connsiteY4" fmla="*/ 252635 h 1098111"/>
                <a:gd name="connsiteX5" fmla="*/ 588157 w 845475"/>
                <a:gd name="connsiteY5" fmla="*/ 349130 h 1098111"/>
                <a:gd name="connsiteX6" fmla="*/ 500852 w 845475"/>
                <a:gd name="connsiteY6" fmla="*/ 266420 h 1098111"/>
                <a:gd name="connsiteX7" fmla="*/ 441117 w 845475"/>
                <a:gd name="connsiteY7" fmla="*/ 349130 h 1098111"/>
                <a:gd name="connsiteX8" fmla="*/ 363003 w 845475"/>
                <a:gd name="connsiteY8" fmla="*/ 271015 h 1098111"/>
                <a:gd name="connsiteX9" fmla="*/ 289483 w 845475"/>
                <a:gd name="connsiteY9" fmla="*/ 362915 h 1098111"/>
                <a:gd name="connsiteX10" fmla="*/ 197584 w 845475"/>
                <a:gd name="connsiteY10" fmla="*/ 22887 h 1098111"/>
                <a:gd name="connsiteX11" fmla="*/ 74240 w 845475"/>
                <a:gd name="connsiteY11" fmla="*/ 53466 h 1098111"/>
                <a:gd name="connsiteX12" fmla="*/ 174609 w 845475"/>
                <a:gd name="connsiteY12" fmla="*/ 638613 h 1098111"/>
                <a:gd name="connsiteX13" fmla="*/ 82709 w 845475"/>
                <a:gd name="connsiteY13" fmla="*/ 514549 h 1098111"/>
                <a:gd name="connsiteX14" fmla="*/ 0 w 845475"/>
                <a:gd name="connsiteY14" fmla="*/ 574284 h 1098111"/>
                <a:gd name="connsiteX15" fmla="*/ 165419 w 845475"/>
                <a:gd name="connsiteY15" fmla="*/ 831602 h 1098111"/>
                <a:gd name="connsiteX16" fmla="*/ 450307 w 845475"/>
                <a:gd name="connsiteY16" fmla="*/ 1098111 h 1098111"/>
                <a:gd name="connsiteX17" fmla="*/ 799525 w 845475"/>
                <a:gd name="connsiteY17" fmla="*/ 1006211 h 1098111"/>
                <a:gd name="connsiteX0" fmla="*/ 799525 w 845475"/>
                <a:gd name="connsiteY0" fmla="*/ 1000473 h 1092373"/>
                <a:gd name="connsiteX1" fmla="*/ 845475 w 845475"/>
                <a:gd name="connsiteY1" fmla="*/ 720180 h 1092373"/>
                <a:gd name="connsiteX2" fmla="*/ 716816 w 845475"/>
                <a:gd name="connsiteY2" fmla="*/ 320417 h 1092373"/>
                <a:gd name="connsiteX3" fmla="*/ 730601 w 845475"/>
                <a:gd name="connsiteY3" fmla="*/ 297442 h 1092373"/>
                <a:gd name="connsiteX4" fmla="*/ 643296 w 845475"/>
                <a:gd name="connsiteY4" fmla="*/ 246897 h 1092373"/>
                <a:gd name="connsiteX5" fmla="*/ 588157 w 845475"/>
                <a:gd name="connsiteY5" fmla="*/ 343392 h 1092373"/>
                <a:gd name="connsiteX6" fmla="*/ 500852 w 845475"/>
                <a:gd name="connsiteY6" fmla="*/ 260682 h 1092373"/>
                <a:gd name="connsiteX7" fmla="*/ 441117 w 845475"/>
                <a:gd name="connsiteY7" fmla="*/ 343392 h 1092373"/>
                <a:gd name="connsiteX8" fmla="*/ 363003 w 845475"/>
                <a:gd name="connsiteY8" fmla="*/ 265277 h 1092373"/>
                <a:gd name="connsiteX9" fmla="*/ 289483 w 845475"/>
                <a:gd name="connsiteY9" fmla="*/ 357177 h 1092373"/>
                <a:gd name="connsiteX10" fmla="*/ 197584 w 845475"/>
                <a:gd name="connsiteY10" fmla="*/ 17149 h 1092373"/>
                <a:gd name="connsiteX11" fmla="*/ 74240 w 845475"/>
                <a:gd name="connsiteY11" fmla="*/ 47728 h 1092373"/>
                <a:gd name="connsiteX12" fmla="*/ 174609 w 845475"/>
                <a:gd name="connsiteY12" fmla="*/ 632875 h 1092373"/>
                <a:gd name="connsiteX13" fmla="*/ 82709 w 845475"/>
                <a:gd name="connsiteY13" fmla="*/ 508811 h 1092373"/>
                <a:gd name="connsiteX14" fmla="*/ 0 w 845475"/>
                <a:gd name="connsiteY14" fmla="*/ 568546 h 1092373"/>
                <a:gd name="connsiteX15" fmla="*/ 165419 w 845475"/>
                <a:gd name="connsiteY15" fmla="*/ 825864 h 1092373"/>
                <a:gd name="connsiteX16" fmla="*/ 450307 w 845475"/>
                <a:gd name="connsiteY16" fmla="*/ 1092373 h 1092373"/>
                <a:gd name="connsiteX17" fmla="*/ 799525 w 845475"/>
                <a:gd name="connsiteY17" fmla="*/ 1000473 h 1092373"/>
                <a:gd name="connsiteX0" fmla="*/ 799525 w 845475"/>
                <a:gd name="connsiteY0" fmla="*/ 1020905 h 1112805"/>
                <a:gd name="connsiteX1" fmla="*/ 845475 w 845475"/>
                <a:gd name="connsiteY1" fmla="*/ 740612 h 1112805"/>
                <a:gd name="connsiteX2" fmla="*/ 716816 w 845475"/>
                <a:gd name="connsiteY2" fmla="*/ 340849 h 1112805"/>
                <a:gd name="connsiteX3" fmla="*/ 730601 w 845475"/>
                <a:gd name="connsiteY3" fmla="*/ 317874 h 1112805"/>
                <a:gd name="connsiteX4" fmla="*/ 643296 w 845475"/>
                <a:gd name="connsiteY4" fmla="*/ 267329 h 1112805"/>
                <a:gd name="connsiteX5" fmla="*/ 588157 w 845475"/>
                <a:gd name="connsiteY5" fmla="*/ 363824 h 1112805"/>
                <a:gd name="connsiteX6" fmla="*/ 500852 w 845475"/>
                <a:gd name="connsiteY6" fmla="*/ 281114 h 1112805"/>
                <a:gd name="connsiteX7" fmla="*/ 441117 w 845475"/>
                <a:gd name="connsiteY7" fmla="*/ 363824 h 1112805"/>
                <a:gd name="connsiteX8" fmla="*/ 363003 w 845475"/>
                <a:gd name="connsiteY8" fmla="*/ 285709 h 1112805"/>
                <a:gd name="connsiteX9" fmla="*/ 289483 w 845475"/>
                <a:gd name="connsiteY9" fmla="*/ 377609 h 1112805"/>
                <a:gd name="connsiteX10" fmla="*/ 197584 w 845475"/>
                <a:gd name="connsiteY10" fmla="*/ 37581 h 1112805"/>
                <a:gd name="connsiteX11" fmla="*/ 74240 w 845475"/>
                <a:gd name="connsiteY11" fmla="*/ 68160 h 1112805"/>
                <a:gd name="connsiteX12" fmla="*/ 174609 w 845475"/>
                <a:gd name="connsiteY12" fmla="*/ 653307 h 1112805"/>
                <a:gd name="connsiteX13" fmla="*/ 82709 w 845475"/>
                <a:gd name="connsiteY13" fmla="*/ 529243 h 1112805"/>
                <a:gd name="connsiteX14" fmla="*/ 0 w 845475"/>
                <a:gd name="connsiteY14" fmla="*/ 588978 h 1112805"/>
                <a:gd name="connsiteX15" fmla="*/ 165419 w 845475"/>
                <a:gd name="connsiteY15" fmla="*/ 846296 h 1112805"/>
                <a:gd name="connsiteX16" fmla="*/ 450307 w 845475"/>
                <a:gd name="connsiteY16" fmla="*/ 1112805 h 1112805"/>
                <a:gd name="connsiteX17" fmla="*/ 799525 w 845475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49154 w 864028"/>
                <a:gd name="connsiteY2" fmla="*/ 317874 h 1112805"/>
                <a:gd name="connsiteX3" fmla="*/ 661849 w 864028"/>
                <a:gd name="connsiteY3" fmla="*/ 267329 h 1112805"/>
                <a:gd name="connsiteX4" fmla="*/ 606710 w 864028"/>
                <a:gd name="connsiteY4" fmla="*/ 363824 h 1112805"/>
                <a:gd name="connsiteX5" fmla="*/ 519405 w 864028"/>
                <a:gd name="connsiteY5" fmla="*/ 281114 h 1112805"/>
                <a:gd name="connsiteX6" fmla="*/ 459670 w 864028"/>
                <a:gd name="connsiteY6" fmla="*/ 363824 h 1112805"/>
                <a:gd name="connsiteX7" fmla="*/ 381556 w 864028"/>
                <a:gd name="connsiteY7" fmla="*/ 285709 h 1112805"/>
                <a:gd name="connsiteX8" fmla="*/ 308036 w 864028"/>
                <a:gd name="connsiteY8" fmla="*/ 377609 h 1112805"/>
                <a:gd name="connsiteX9" fmla="*/ 216137 w 864028"/>
                <a:gd name="connsiteY9" fmla="*/ 37581 h 1112805"/>
                <a:gd name="connsiteX10" fmla="*/ 92793 w 864028"/>
                <a:gd name="connsiteY10" fmla="*/ 68160 h 1112805"/>
                <a:gd name="connsiteX11" fmla="*/ 193162 w 864028"/>
                <a:gd name="connsiteY11" fmla="*/ 653307 h 1112805"/>
                <a:gd name="connsiteX12" fmla="*/ 101262 w 864028"/>
                <a:gd name="connsiteY12" fmla="*/ 529243 h 1112805"/>
                <a:gd name="connsiteX13" fmla="*/ 0 w 864028"/>
                <a:gd name="connsiteY13" fmla="*/ 567775 h 1112805"/>
                <a:gd name="connsiteX14" fmla="*/ 183972 w 864028"/>
                <a:gd name="connsiteY14" fmla="*/ 846296 h 1112805"/>
                <a:gd name="connsiteX15" fmla="*/ 468860 w 864028"/>
                <a:gd name="connsiteY15" fmla="*/ 1112805 h 1112805"/>
                <a:gd name="connsiteX16" fmla="*/ 818078 w 864028"/>
                <a:gd name="connsiteY16" fmla="*/ 1020905 h 11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4028" h="1112805">
                  <a:moveTo>
                    <a:pt x="818078" y="1020905"/>
                  </a:moveTo>
                  <a:lnTo>
                    <a:pt x="864028" y="740612"/>
                  </a:lnTo>
                  <a:lnTo>
                    <a:pt x="749154" y="317874"/>
                  </a:lnTo>
                  <a:cubicBezTo>
                    <a:pt x="720052" y="301026"/>
                    <a:pt x="717455" y="255023"/>
                    <a:pt x="661849" y="267329"/>
                  </a:cubicBezTo>
                  <a:cubicBezTo>
                    <a:pt x="606243" y="279635"/>
                    <a:pt x="625090" y="331659"/>
                    <a:pt x="606710" y="363824"/>
                  </a:cubicBezTo>
                  <a:cubicBezTo>
                    <a:pt x="577608" y="336254"/>
                    <a:pt x="577662" y="282180"/>
                    <a:pt x="519405" y="281114"/>
                  </a:cubicBezTo>
                  <a:cubicBezTo>
                    <a:pt x="461148" y="280048"/>
                    <a:pt x="479582" y="336254"/>
                    <a:pt x="459670" y="363824"/>
                  </a:cubicBezTo>
                  <a:cubicBezTo>
                    <a:pt x="433632" y="337786"/>
                    <a:pt x="434098" y="279942"/>
                    <a:pt x="381556" y="285709"/>
                  </a:cubicBezTo>
                  <a:cubicBezTo>
                    <a:pt x="329014" y="291476"/>
                    <a:pt x="332543" y="346976"/>
                    <a:pt x="308036" y="377609"/>
                  </a:cubicBezTo>
                  <a:lnTo>
                    <a:pt x="216137" y="37581"/>
                  </a:lnTo>
                  <a:cubicBezTo>
                    <a:pt x="193575" y="-10536"/>
                    <a:pt x="99453" y="-24197"/>
                    <a:pt x="92793" y="68160"/>
                  </a:cubicBezTo>
                  <a:lnTo>
                    <a:pt x="193162" y="653307"/>
                  </a:lnTo>
                  <a:lnTo>
                    <a:pt x="101262" y="529243"/>
                  </a:lnTo>
                  <a:cubicBezTo>
                    <a:pt x="67508" y="542087"/>
                    <a:pt x="33754" y="517825"/>
                    <a:pt x="0" y="567775"/>
                  </a:cubicBezTo>
                  <a:lnTo>
                    <a:pt x="183972" y="846296"/>
                  </a:lnTo>
                  <a:lnTo>
                    <a:pt x="468860" y="1112805"/>
                  </a:lnTo>
                  <a:lnTo>
                    <a:pt x="818078" y="1020905"/>
                  </a:lnTo>
                  <a:close/>
                </a:path>
              </a:pathLst>
            </a:custGeom>
            <a:noFill/>
            <a:ln w="3175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4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3066605-4082-41AD-903B-C394D7233AE3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4569485" y="2687865"/>
            <a:ext cx="964003" cy="1275086"/>
          </a:xfrm>
          <a:prstGeom prst="bentConnector2">
            <a:avLst/>
          </a:prstGeom>
          <a:ln w="142875" cap="rnd">
            <a:solidFill>
              <a:srgbClr val="23568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460FAB3-F045-4686-AF7C-65A0F2170BE1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>
          <a:xfrm rot="10800000" flipV="1">
            <a:off x="5533488" y="2687865"/>
            <a:ext cx="821696" cy="1275085"/>
          </a:xfrm>
          <a:prstGeom prst="bentConnector2">
            <a:avLst/>
          </a:prstGeom>
          <a:ln w="142875" cap="rnd">
            <a:solidFill>
              <a:srgbClr val="235689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07383B6-D1CE-414A-A0BB-FF640FEA680A}"/>
              </a:ext>
            </a:extLst>
          </p:cNvPr>
          <p:cNvSpPr txBox="1">
            <a:spLocks/>
          </p:cNvSpPr>
          <p:nvPr/>
        </p:nvSpPr>
        <p:spPr>
          <a:xfrm>
            <a:off x="336000" y="365700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1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50" dirty="0"/>
              <a:t>Anatomy of an add-in</a:t>
            </a:r>
            <a:endParaRPr lang="en-US" spc="-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CD8CB0-5AAD-4120-B4F0-DC4036029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65" y="1795213"/>
            <a:ext cx="1306320" cy="1785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2A585-50F2-4737-B56B-ACA9E6BF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184" y="1797935"/>
            <a:ext cx="1306320" cy="1779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6BE633-67AE-43EC-B4F8-E5EB602F7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658" y="3962951"/>
            <a:ext cx="3619660" cy="222914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8CA28-2736-4E13-BF09-CA4CF4A42504}"/>
              </a:ext>
            </a:extLst>
          </p:cNvPr>
          <p:cNvSpPr txBox="1"/>
          <p:nvPr/>
        </p:nvSpPr>
        <p:spPr>
          <a:xfrm>
            <a:off x="3125821" y="1310699"/>
            <a:ext cx="1582366" cy="382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XML Manifest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ABB56-A928-451C-954D-244B3F417E47}"/>
              </a:ext>
            </a:extLst>
          </p:cNvPr>
          <p:cNvSpPr txBox="1"/>
          <p:nvPr/>
        </p:nvSpPr>
        <p:spPr>
          <a:xfrm>
            <a:off x="6337906" y="1310699"/>
            <a:ext cx="1582366" cy="382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HTML Page</a:t>
            </a:r>
          </a:p>
        </p:txBody>
      </p:sp>
    </p:spTree>
    <p:extLst>
      <p:ext uri="{BB962C8B-B14F-4D97-AF65-F5344CB8AC3E}">
        <p14:creationId xmlns:p14="http://schemas.microsoft.com/office/powerpoint/2010/main" val="243374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5E15C52-5555-4A0F-BCB6-1A5D60743266}"/>
              </a:ext>
            </a:extLst>
          </p:cNvPr>
          <p:cNvSpPr txBox="1"/>
          <p:nvPr/>
        </p:nvSpPr>
        <p:spPr>
          <a:xfrm>
            <a:off x="2319798" y="1310699"/>
            <a:ext cx="9091750" cy="4470375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914192">
              <a:lnSpc>
                <a:spcPct val="114000"/>
              </a:lnSpc>
            </a:pPr>
            <a:r>
              <a:rPr lang="en-AU" sz="2000" b="1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Task Pane</a:t>
            </a:r>
          </a:p>
          <a:p>
            <a:pPr defTabSz="914192">
              <a:lnSpc>
                <a:spcPct val="114000"/>
              </a:lnSpc>
            </a:pPr>
            <a:r>
              <a:rPr lang="en-AU" sz="2000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Add-in that runs beside a document/mail with read/write access</a:t>
            </a:r>
          </a:p>
          <a:p>
            <a:pPr defTabSz="914192">
              <a:lnSpc>
                <a:spcPct val="114000"/>
              </a:lnSpc>
            </a:pPr>
            <a:r>
              <a:rPr lang="en-AU" sz="2000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Word, Excel, PowerPoint, Outlook, OneNote, Project</a:t>
            </a:r>
          </a:p>
          <a:p>
            <a:pPr defTabSz="914192">
              <a:lnSpc>
                <a:spcPct val="114000"/>
              </a:lnSpc>
            </a:pPr>
            <a:endParaRPr lang="en-AU" sz="2000" spc="-50" dirty="0">
              <a:solidFill>
                <a:srgbClr val="1A1A1A"/>
              </a:solidFill>
              <a:latin typeface="Segoe UI (body)"/>
              <a:cs typeface="Segoe UI Semilight" panose="020B0402040204020203" pitchFamily="34" charset="0"/>
            </a:endParaRPr>
          </a:p>
          <a:p>
            <a:pPr defTabSz="914192">
              <a:lnSpc>
                <a:spcPct val="114000"/>
              </a:lnSpc>
            </a:pPr>
            <a:r>
              <a:rPr lang="en-AU" sz="2000" b="1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Content</a:t>
            </a:r>
          </a:p>
          <a:p>
            <a:pPr defTabSz="914192">
              <a:lnSpc>
                <a:spcPct val="114000"/>
              </a:lnSpc>
            </a:pPr>
            <a:r>
              <a:rPr lang="en-AU" sz="2000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Add-in that runs within a documents content with read/write access</a:t>
            </a:r>
          </a:p>
          <a:p>
            <a:pPr defTabSz="914192">
              <a:lnSpc>
                <a:spcPct val="114000"/>
              </a:lnSpc>
            </a:pPr>
            <a:r>
              <a:rPr lang="en-AU" sz="2000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Excel, PowerPoint</a:t>
            </a:r>
          </a:p>
          <a:p>
            <a:pPr defTabSz="914192">
              <a:lnSpc>
                <a:spcPct val="114000"/>
              </a:lnSpc>
            </a:pPr>
            <a:endParaRPr lang="en-AU" sz="2000" spc="-50" dirty="0">
              <a:solidFill>
                <a:srgbClr val="1A1A1A"/>
              </a:solidFill>
              <a:latin typeface="Segoe UI (body)"/>
              <a:cs typeface="Segoe UI Semilight" panose="020B0402040204020203" pitchFamily="34" charset="0"/>
            </a:endParaRPr>
          </a:p>
          <a:p>
            <a:pPr defTabSz="914192">
              <a:lnSpc>
                <a:spcPct val="114000"/>
              </a:lnSpc>
            </a:pPr>
            <a:r>
              <a:rPr lang="en-AU" sz="2000" b="1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Commands</a:t>
            </a:r>
          </a:p>
          <a:p>
            <a:pPr defTabSz="914192">
              <a:lnSpc>
                <a:spcPct val="114000"/>
              </a:lnSpc>
            </a:pPr>
            <a:r>
              <a:rPr lang="en-AU" sz="2000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Command in the Office UI to launch add-in or perform UI-less operation</a:t>
            </a:r>
          </a:p>
          <a:p>
            <a:pPr defTabSz="914192">
              <a:lnSpc>
                <a:spcPct val="114000"/>
              </a:lnSpc>
            </a:pPr>
            <a:r>
              <a:rPr lang="en-AU" sz="2000" spc="-50" dirty="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Outlook, Word, Excel, PowerPoint, OneNote</a:t>
            </a:r>
          </a:p>
          <a:p>
            <a:pPr defTabSz="914192">
              <a:lnSpc>
                <a:spcPct val="114000"/>
              </a:lnSpc>
            </a:pPr>
            <a:endParaRPr lang="en-AU" sz="2000" spc="-50" dirty="0">
              <a:solidFill>
                <a:srgbClr val="1A1A1A"/>
              </a:solidFill>
              <a:latin typeface="Segoe UI (body)"/>
              <a:cs typeface="Segoe UI Semilight" panose="020B04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7383B6-D1CE-414A-A0BB-FF640FEA680A}"/>
              </a:ext>
            </a:extLst>
          </p:cNvPr>
          <p:cNvSpPr txBox="1">
            <a:spLocks/>
          </p:cNvSpPr>
          <p:nvPr/>
        </p:nvSpPr>
        <p:spPr>
          <a:xfrm>
            <a:off x="336000" y="365700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1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50" dirty="0"/>
              <a:t>Add-in canvases</a:t>
            </a:r>
            <a:endParaRPr lang="en-US" spc="-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DFAF57-947D-43CC-8274-FB2488AD9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53" y="1510959"/>
            <a:ext cx="1344421" cy="93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896F99-DD2C-4FB5-B5B0-2A6580CBD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67" y="2872195"/>
            <a:ext cx="1355307" cy="957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FAEFCA-54F1-4A0B-A31B-EEF65081F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53" y="4260646"/>
            <a:ext cx="1344421" cy="93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59FF-6A3F-4E0B-83CA-6570733B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Task Pane</a:t>
            </a:r>
          </a:p>
        </p:txBody>
      </p:sp>
      <p:pic>
        <p:nvPicPr>
          <p:cNvPr id="5122" name="Picture 2" descr="Task pane add-in in Excel">
            <a:extLst>
              <a:ext uri="{FF2B5EF4-FFF2-40B4-BE49-F238E27FC236}">
                <a16:creationId xmlns:a16="http://schemas.microsoft.com/office/drawing/2014/main" id="{6F69D3CF-9391-47B0-B2D3-4E05F82DF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387521"/>
            <a:ext cx="7473287" cy="498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40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59FF-6A3F-4E0B-83CA-6570733B5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 Add-in</a:t>
            </a:r>
          </a:p>
        </p:txBody>
      </p:sp>
      <p:pic>
        <p:nvPicPr>
          <p:cNvPr id="7170" name="Picture 2" descr="Content add-in in Excel">
            <a:extLst>
              <a:ext uri="{FF2B5EF4-FFF2-40B4-BE49-F238E27FC236}">
                <a16:creationId xmlns:a16="http://schemas.microsoft.com/office/drawing/2014/main" id="{9EF774D4-DEDB-44C2-A8A8-7E699973C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2" y="1429959"/>
            <a:ext cx="57150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ppt/theme/theme2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388637A-E60C-4897-808B-371D08FEDE21}">
  <we:reference id="wa104178141" version="3.1.2.22" store="en-US" storeType="OMEX"/>
  <we:alternateReferences>
    <we:reference id="wa104178141" version="3.1.2.22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A98A17-1F77-41F2-830B-66EC44697005}">
  <ds:schemaRefs>
    <ds:schemaRef ds:uri="f6ecbb66-529e-4d85-a914-95a490d96b29"/>
    <ds:schemaRef ds:uri="c572443e-d5c7-4467-9262-fe356aab5cd9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3BB3965-280B-49D7-AC99-7866BFFFF2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F48233-0F8D-4837-ADCD-C78D4FE4F3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cbb66-529e-4d85-a914-95a490d96b29"/>
    <ds:schemaRef ds:uri="c572443e-d5c7-4467-9262-fe356aab5c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4758</Words>
  <Application>Microsoft Office PowerPoint</Application>
  <PresentationFormat>Widescreen</PresentationFormat>
  <Paragraphs>452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Consolas</vt:lpstr>
      <vt:lpstr>Menlo</vt:lpstr>
      <vt:lpstr>Segoe UI</vt:lpstr>
      <vt:lpstr>Segoe UI (body)</vt:lpstr>
      <vt:lpstr>Segoe UI Light</vt:lpstr>
      <vt:lpstr>Segoe UI Semibold</vt:lpstr>
      <vt:lpstr>Segoe UI Semilight</vt:lpstr>
      <vt:lpstr>Wingdings</vt:lpstr>
      <vt:lpstr>Office Theme</vt:lpstr>
      <vt:lpstr>Office 365 PPT Template - 2017</vt:lpstr>
      <vt:lpstr>Building Office Add-ins</vt:lpstr>
      <vt:lpstr>Agenda</vt:lpstr>
      <vt:lpstr>What is an add-in?</vt:lpstr>
      <vt:lpstr>Add-ins in Office</vt:lpstr>
      <vt:lpstr>PowerPoint Presentation</vt:lpstr>
      <vt:lpstr>PowerPoint Presentation</vt:lpstr>
      <vt:lpstr>PowerPoint Presentation</vt:lpstr>
      <vt:lpstr>Task Pane</vt:lpstr>
      <vt:lpstr>Content Add-in</vt:lpstr>
      <vt:lpstr>Add-in Commands</vt:lpstr>
      <vt:lpstr>Dialog Box</vt:lpstr>
      <vt:lpstr>PowerPoint Presentation</vt:lpstr>
      <vt:lpstr>Example Office.js code</vt:lpstr>
      <vt:lpstr>Word Add-ins</vt:lpstr>
      <vt:lpstr>Anatomy of Office.js Add-in for Microsoft Word</vt:lpstr>
      <vt:lpstr>Text and Paragraphs</vt:lpstr>
      <vt:lpstr>Styles and Formatting</vt:lpstr>
      <vt:lpstr>Selections and Ranges</vt:lpstr>
      <vt:lpstr>Selections and Ranges</vt:lpstr>
      <vt:lpstr>Images</vt:lpstr>
      <vt:lpstr>Images</vt:lpstr>
      <vt:lpstr>Tables</vt:lpstr>
      <vt:lpstr>Tables</vt:lpstr>
      <vt:lpstr>Excel Add-ins</vt:lpstr>
      <vt:lpstr>Excel object hierarchy</vt:lpstr>
      <vt:lpstr>Tables and headers</vt:lpstr>
      <vt:lpstr>Tables and headers</vt:lpstr>
      <vt:lpstr>Filtering and sorting tables</vt:lpstr>
      <vt:lpstr>Charts</vt:lpstr>
      <vt:lpstr>Charts</vt:lpstr>
      <vt:lpstr>My top 2 tips</vt:lpstr>
      <vt:lpstr>Tip#1 The Script Lab Add-in</vt:lpstr>
      <vt:lpstr>Tip#2 Use the Yeoman generator for Office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your feet wet with Office add-in development (without drowning)</dc:title>
  <dc:creator>Cameron Dwyer</dc:creator>
  <cp:lastModifiedBy>Cameron Dwyer</cp:lastModifiedBy>
  <cp:revision>7</cp:revision>
  <dcterms:created xsi:type="dcterms:W3CDTF">2018-07-25T14:25:05Z</dcterms:created>
  <dcterms:modified xsi:type="dcterms:W3CDTF">2018-11-01T12:36:12Z</dcterms:modified>
</cp:coreProperties>
</file>